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60" r:id="rId9"/>
    <p:sldId id="275" r:id="rId10"/>
    <p:sldId id="276" r:id="rId11"/>
    <p:sldId id="261" r:id="rId12"/>
    <p:sldId id="262" r:id="rId13"/>
    <p:sldId id="265" r:id="rId14"/>
    <p:sldId id="277" r:id="rId15"/>
    <p:sldId id="266" r:id="rId16"/>
    <p:sldId id="267" r:id="rId17"/>
    <p:sldId id="268" r:id="rId18"/>
    <p:sldId id="263" r:id="rId19"/>
    <p:sldId id="264" r:id="rId20"/>
    <p:sldId id="269" r:id="rId21"/>
    <p:sldId id="270" r:id="rId22"/>
    <p:sldId id="274" r:id="rId23"/>
  </p:sldIdLst>
  <p:sldSz cx="9144000" cy="6858000" type="screen4x3"/>
  <p:notesSz cx="6791325" cy="987266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0" autoAdjust="0"/>
  </p:normalViewPr>
  <p:slideViewPr>
    <p:cSldViewPr>
      <p:cViewPr varScale="1">
        <p:scale>
          <a:sx n="109" d="100"/>
          <a:sy n="109" d="100"/>
        </p:scale>
        <p:origin x="-167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907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6847" y="1"/>
            <a:ext cx="2942907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AB083-3E9A-458E-B583-4405E233AE7D}" type="datetimeFigureOut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2907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6847" y="9377317"/>
            <a:ext cx="2942907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7344C-DB16-45F1-8CE7-FBB251D5B7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18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907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6847" y="1"/>
            <a:ext cx="2942907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04A1-3C13-4561-A2E0-C972A4245F16}" type="datetimeFigureOut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133" y="4689516"/>
            <a:ext cx="543306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2907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6847" y="9377317"/>
            <a:ext cx="2942907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FE748-4652-42F0-842A-D53AEFC556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87826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10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4C88ACD-DDF3-427D-A5E9-FD3904378EA6}" type="datetime1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ED931E-DB32-4C48-8FB5-53CF85337F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BE1C-8050-4895-A3B2-793F8FE71C67}" type="datetime1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931E-DB32-4C48-8FB5-53CF85337F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3A3BFB3-553F-4FBC-AF31-530D720BE48C}" type="datetime1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8ED931E-DB32-4C48-8FB5-53CF85337F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BB09-51EB-4855-8756-4FDF59086DA9}" type="datetime1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ED931E-DB32-4C48-8FB5-53CF85337FF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40A-E23C-4201-816C-E67E4B3285DF}" type="datetime1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8ED931E-DB32-4C48-8FB5-53CF85337FF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E2EB3BC-4D2B-4A62-8B49-270E8325346D}" type="datetime1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ED931E-DB32-4C48-8FB5-53CF85337FF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C46BCF5-2DB9-4E7A-A51F-5FD77E8073F8}" type="datetime1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ED931E-DB32-4C48-8FB5-53CF85337FF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B66C-D198-4AB7-98FE-AB996D1DD753}" type="datetime1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ED931E-DB32-4C48-8FB5-53CF85337F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BD43-C0F7-4D25-8804-F5D8C1797BF4}" type="datetime1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ED931E-DB32-4C48-8FB5-53CF85337F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B2D2-1F0D-49C8-8618-1F59DECD6E86}" type="datetime1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ED931E-DB32-4C48-8FB5-53CF85337FF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B4ABF21-F0EC-4ACA-B79A-9FE3C4A19F35}" type="datetime1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8ED931E-DB32-4C48-8FB5-53CF85337FF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F50BC1-5656-4846-9CB3-EF83C0C4043A}" type="datetime1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ED931E-DB32-4C48-8FB5-53CF85337F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ncredivilleTW/?__xts__%5B0%5D=68.ARDPqj1Fj9Bop7v8lvDaggG_d7I6gJyDOX5t5BF-AKi63XAEGCJXDeyacLs5OXFrAsw3cNhTifnD3PkAD5cgxlqnfZiY7f9j-ZGTbpdJPRjhSx8yZ79cA_IUaPbWKFmNGyn4XP-XT2bnR6PSTrRCK7agJKSdzMBi5xDptpM6VwNKqZTfG1dFT_35o2qL2zRG-ppD7ta1WNPqeIyR7wCueJK_oeuxhFIfBexE8wiV6f6CusICsZDEBkskhb7fcEk8DAuaPcHnbqWmVLJysxqMMcvge0wdZnxtDfoAGkBYYdYZf8c-yXb8f3d9IaXpgyry2P-v2NQfz64iVe-Tc5_6tQ&amp;__tn__=k%2AF&amp;tn-str=k%2A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ec.edu.tw/" TargetMode="External"/><Relationship Id="rId2" Type="http://schemas.openxmlformats.org/officeDocument/2006/relationships/hyperlink" Target="https://collego.ceec.edu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reer.cpshs.hcc.edu.tw/files/15-1001-2619,c497-1.php" TargetMode="External"/><Relationship Id="rId5" Type="http://schemas.openxmlformats.org/officeDocument/2006/relationships/hyperlink" Target="https://ioh.tw/" TargetMode="External"/><Relationship Id="rId4" Type="http://schemas.openxmlformats.org/officeDocument/2006/relationships/hyperlink" Target="http://major.ceec.edu.tw/search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6477000" cy="1828800"/>
          </a:xfrm>
        </p:spPr>
        <p:txBody>
          <a:bodyPr>
            <a:normAutofit/>
          </a:bodyPr>
          <a:lstStyle/>
          <a:p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選課</a:t>
            </a:r>
            <a:r>
              <a:rPr lang="zh-TW" altLang="en-US" sz="9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輔導篇</a:t>
            </a:r>
            <a:endParaRPr lang="zh-TW" altLang="en-US" sz="9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931E-DB32-4C48-8FB5-53CF85337FF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1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ED931E-DB32-4C48-8FB5-53CF85337FF5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611560" y="44624"/>
            <a:ext cx="8153400" cy="4495800"/>
          </a:xfrm>
        </p:spPr>
        <p:txBody>
          <a:bodyPr/>
          <a:lstStyle/>
          <a:p>
            <a:r>
              <a:rPr lang="zh-TW" altLang="en-US" dirty="0"/>
              <a:t>對事物的熱情，需要你懷著好奇心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不帶預設立場地，在摸索過程中逐漸養成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而因為固定思維的人，總認為熱情是一步到位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容易將挫折解釋成「沒有熱情」而選擇放棄</a:t>
            </a:r>
            <a:endParaRPr lang="zh-TW" altLang="en-US" dirty="0"/>
          </a:p>
        </p:txBody>
      </p:sp>
      <p:pic>
        <p:nvPicPr>
          <p:cNvPr id="2050" name="Picture 2" descr="C:\Users\admin\Desktop\50917055_2169247076724230_32455193059697623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6164114" cy="461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319369" y="5589240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u="sng" dirty="0">
                <a:solidFill>
                  <a:srgbClr val="FF0000"/>
                </a:solidFill>
                <a:hlinkClick r:id="rId3"/>
              </a:rPr>
              <a:t>怪奇事物</a:t>
            </a:r>
            <a:r>
              <a:rPr lang="zh-TW" altLang="en-US" sz="2400" b="1" u="sng" dirty="0" smtClean="0">
                <a:solidFill>
                  <a:srgbClr val="FF0000"/>
                </a:solidFill>
                <a:hlinkClick r:id="rId3"/>
              </a:rPr>
              <a:t>所</a:t>
            </a:r>
            <a:endParaRPr lang="en-US" altLang="zh-TW" sz="2400" b="1" u="sng" dirty="0" smtClean="0">
              <a:solidFill>
                <a:srgbClr val="FF0000"/>
              </a:solidFill>
              <a:hlinkClick r:id="rId3"/>
            </a:endParaRPr>
          </a:p>
          <a:p>
            <a:r>
              <a:rPr lang="zh-TW" altLang="en-US" sz="2400" b="1" u="sng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altLang="zh-TW" sz="2400" b="1" u="sng" dirty="0" err="1">
                <a:solidFill>
                  <a:srgbClr val="FF0000"/>
                </a:solidFill>
                <a:hlinkClick r:id="rId3"/>
              </a:rPr>
              <a:t>Incrediville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17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六類型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~</a:t>
            </a:r>
            <a:r>
              <a:rPr lang="zh-TW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學群對應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~</a:t>
            </a:r>
            <a:r>
              <a:rPr lang="zh-TW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考科對應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01679685"/>
              </p:ext>
            </p:extLst>
          </p:nvPr>
        </p:nvGraphicFramePr>
        <p:xfrm>
          <a:off x="432708" y="1532423"/>
          <a:ext cx="8369423" cy="5377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3"/>
                <a:gridCol w="2177901"/>
                <a:gridCol w="2803023"/>
                <a:gridCol w="2092356"/>
              </a:tblGrid>
              <a:tr h="422585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altLang="zh-TW" sz="24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對應學群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altLang="zh-TW" sz="24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對應能力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altLang="zh-TW" sz="24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對應考</a:t>
                      </a:r>
                      <a:r>
                        <a:rPr lang="zh-TW" altLang="zh-TW" sz="24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科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3999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R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實用型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工程</a:t>
                      </a:r>
                      <a:r>
                        <a:rPr lang="zh-TW" altLang="en-US" sz="16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sz="16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生物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資源、</a:t>
                      </a:r>
                      <a:r>
                        <a:rPr lang="zh-TW" sz="16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建築設計</a:t>
                      </a:r>
                      <a:r>
                        <a:rPr lang="zh-TW" altLang="en-US" sz="16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地球與環境</a:t>
                      </a:r>
                      <a:r>
                        <a:rPr lang="zh-TW" altLang="zh-TW" sz="16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資訊</a:t>
                      </a:r>
                      <a:r>
                        <a:rPr lang="zh-TW" altLang="zh-TW" sz="16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醫藥衛生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閱讀能力、計算能力、科學能力、抽象推理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國、英、數甲、物、化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3999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I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研究型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醫藥衛生、生命科學、生物</a:t>
                      </a:r>
                      <a:r>
                        <a:rPr lang="zh-TW" sz="16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資源</a:t>
                      </a:r>
                      <a:r>
                        <a:rPr lang="zh-TW" altLang="en-US" sz="16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工程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資訊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數理化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地球與環境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閱讀能力、計算能力、科學能力、抽象推理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國、英、數甲、化、生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5499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A</a:t>
                      </a: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藝術型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建築設計、藝術、大眾傳播、外語、文史</a:t>
                      </a:r>
                      <a:r>
                        <a:rPr lang="zh-TW" sz="16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哲</a:t>
                      </a:r>
                      <a:r>
                        <a:rPr lang="zh-TW" altLang="en-US" sz="16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社會心理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閱讀能力、語文運用、文藝創作、藝術創作、操作能力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國、英、數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4749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S</a:t>
                      </a: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社會型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法政、社會</a:t>
                      </a:r>
                      <a:r>
                        <a:rPr lang="zh-TW" sz="14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心理</a:t>
                      </a:r>
                      <a:r>
                        <a:rPr lang="zh-TW" alt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醫藥衛生</a:t>
                      </a:r>
                      <a:r>
                        <a:rPr lang="zh-TW" alt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大眾傳播</a:t>
                      </a:r>
                      <a:r>
                        <a:rPr lang="zh-TW" alt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外語</a:t>
                      </a:r>
                      <a:r>
                        <a:rPr lang="zh-TW" alt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文史哲</a:t>
                      </a:r>
                      <a:r>
                        <a:rPr lang="zh-TW" alt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教育</a:t>
                      </a:r>
                      <a:r>
                        <a:rPr lang="zh-TW" alt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管理</a:t>
                      </a:r>
                      <a:r>
                        <a:rPr lang="zh-TW" alt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遊憩運動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閱讀能力、語文運用、助人能力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國、英、歷、地、公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4063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E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企業型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管理、遊憩</a:t>
                      </a:r>
                      <a:r>
                        <a:rPr lang="zh-TW" sz="16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運動</a:t>
                      </a:r>
                      <a:r>
                        <a:rPr lang="zh-TW" altLang="en-US" sz="16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、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法政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、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財經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閱讀能力、語文運用、領導能力、組織能力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國、英、數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4063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C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事務型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財經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 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計算能力、文字速度與確度、組織</a:t>
                      </a:r>
                      <a:r>
                        <a:rPr lang="zh-TW" sz="18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能力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國、英、數乙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ED931E-DB32-4C48-8FB5-53CF85337FF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0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40960" cy="792088"/>
          </a:xfrm>
        </p:spPr>
        <p:txBody>
          <a:bodyPr/>
          <a:lstStyle/>
          <a:p>
            <a:pPr lvl="0">
              <a:lnSpc>
                <a:spcPts val="2500"/>
              </a:lnSpc>
              <a:spcAft>
                <a:spcPts val="0"/>
              </a:spcAft>
              <a:buSzPts val="1600"/>
            </a:pPr>
            <a:r>
              <a:rPr lang="zh-TW" altLang="en-US" b="1" kern="100" dirty="0" smtClean="0">
                <a:latin typeface="Times New Roman"/>
                <a:ea typeface="標楷體"/>
                <a:cs typeface="Times New Roman"/>
              </a:rPr>
              <a:t>  </a:t>
            </a:r>
            <a:r>
              <a:rPr lang="zh-TW" altLang="zh-TW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學生</a:t>
            </a:r>
            <a:r>
              <a:rPr lang="zh-TW" altLang="zh-TW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學習地圖</a:t>
            </a:r>
            <a:r>
              <a:rPr lang="en-US" altLang="zh-TW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(</a:t>
            </a:r>
            <a:r>
              <a:rPr lang="zh-TW" altLang="zh-TW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學群選課建議</a:t>
            </a:r>
            <a:r>
              <a:rPr lang="en-US" altLang="zh-TW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)</a:t>
            </a:r>
            <a:r>
              <a:rPr lang="zh-TW" altLang="zh-TW" sz="36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新細明體"/>
                <a:cs typeface="Times New Roman"/>
              </a:rPr>
              <a:t/>
            </a:r>
            <a:br>
              <a:rPr lang="zh-TW" altLang="zh-TW" sz="36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新細明體"/>
                <a:cs typeface="Times New Roman"/>
              </a:rPr>
            </a:b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學群學習地圖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先找出你測驗六類型所對應的學群</a:t>
            </a:r>
            <a:endParaRPr lang="en-US" altLang="zh-TW" sz="3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表格內容</a:t>
            </a:r>
            <a:r>
              <a:rPr lang="zh-TW" altLang="en-US" sz="3600" dirty="0" smtClean="0">
                <a:solidFill>
                  <a:prstClr val="black"/>
                </a:solidFill>
                <a:latin typeface="標楷體"/>
                <a:ea typeface="標楷體"/>
              </a:rPr>
              <a:t>：</a:t>
            </a:r>
            <a:r>
              <a:rPr lang="zh-TW" altLang="en-US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學類</a:t>
            </a:r>
            <a:r>
              <a:rPr lang="zh-TW" altLang="en-US" sz="3600" dirty="0" smtClean="0">
                <a:solidFill>
                  <a:prstClr val="black"/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學習內容</a:t>
            </a:r>
            <a:r>
              <a:rPr lang="zh-TW" altLang="en-US" sz="3600" dirty="0">
                <a:solidFill>
                  <a:prstClr val="black"/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核心課程</a:t>
            </a:r>
            <a:r>
              <a:rPr lang="zh-TW" altLang="en-US" sz="3600" dirty="0">
                <a:solidFill>
                  <a:prstClr val="black"/>
                </a:solidFill>
                <a:latin typeface="標楷體"/>
                <a:ea typeface="標楷體"/>
              </a:rPr>
              <a:t>、</a:t>
            </a:r>
            <a:r>
              <a:rPr lang="zh-TW" altLang="zh-TW" sz="3600" dirty="0" smtClean="0">
                <a:ea typeface="標楷體"/>
                <a:cs typeface="Times New Roman"/>
              </a:rPr>
              <a:t>相關</a:t>
            </a:r>
            <a:r>
              <a:rPr lang="zh-TW" altLang="zh-TW" sz="3600" dirty="0">
                <a:ea typeface="標楷體"/>
                <a:cs typeface="Times New Roman"/>
              </a:rPr>
              <a:t>學</a:t>
            </a:r>
            <a:r>
              <a:rPr lang="zh-TW" altLang="zh-TW" sz="3600" dirty="0" smtClean="0">
                <a:ea typeface="標楷體"/>
                <a:cs typeface="Times New Roman"/>
              </a:rPr>
              <a:t>群</a:t>
            </a:r>
            <a:r>
              <a:rPr lang="zh-TW" altLang="en-US" sz="3600" dirty="0">
                <a:solidFill>
                  <a:prstClr val="black"/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 smtClean="0">
                <a:ea typeface="標楷體"/>
                <a:cs typeface="Times New Roman"/>
              </a:rPr>
              <a:t>近年趨勢</a:t>
            </a:r>
            <a:r>
              <a:rPr lang="zh-TW" altLang="en-US" sz="3600" dirty="0">
                <a:solidFill>
                  <a:prstClr val="black"/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 smtClean="0">
                <a:ea typeface="標楷體"/>
                <a:cs typeface="Times New Roman"/>
              </a:rPr>
              <a:t>需要能力</a:t>
            </a:r>
            <a:r>
              <a:rPr lang="zh-TW" altLang="en-US" sz="3600" dirty="0">
                <a:solidFill>
                  <a:prstClr val="black"/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 smtClean="0">
                <a:ea typeface="標楷體"/>
                <a:cs typeface="Times New Roman"/>
              </a:rPr>
              <a:t>興趣組合</a:t>
            </a:r>
            <a:r>
              <a:rPr lang="zh-TW" altLang="en-US" sz="3600" dirty="0">
                <a:solidFill>
                  <a:prstClr val="black"/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 smtClean="0">
                <a:ea typeface="標楷體"/>
                <a:cs typeface="Times New Roman"/>
              </a:rPr>
              <a:t>多元智能</a:t>
            </a:r>
            <a:r>
              <a:rPr lang="zh-TW" altLang="en-US" sz="3600" dirty="0">
                <a:solidFill>
                  <a:prstClr val="black"/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 smtClean="0">
                <a:ea typeface="標楷體"/>
                <a:cs typeface="Times New Roman"/>
              </a:rPr>
              <a:t>人格特質</a:t>
            </a:r>
            <a:r>
              <a:rPr lang="zh-TW" altLang="en-US" sz="3600" dirty="0">
                <a:solidFill>
                  <a:prstClr val="black"/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 smtClean="0">
                <a:ea typeface="標楷體"/>
                <a:cs typeface="Times New Roman"/>
              </a:rPr>
              <a:t>生涯發展</a:t>
            </a:r>
            <a:r>
              <a:rPr lang="zh-TW" altLang="en-US" sz="3600" dirty="0">
                <a:solidFill>
                  <a:prstClr val="black"/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 smtClean="0">
                <a:ea typeface="標楷體"/>
                <a:cs typeface="Times New Roman"/>
              </a:rPr>
              <a:t>知識領域</a:t>
            </a:r>
            <a:endParaRPr lang="en-US" altLang="zh-TW" sz="3600" dirty="0" smtClean="0">
              <a:ea typeface="標楷體"/>
              <a:cs typeface="Times New Roman"/>
            </a:endParaRPr>
          </a:p>
          <a:p>
            <a:r>
              <a:rPr lang="zh-TW" altLang="zh-TW" sz="3600" dirty="0">
                <a:ea typeface="標楷體"/>
                <a:cs typeface="Times New Roman"/>
              </a:rPr>
              <a:t>相關聯課程</a:t>
            </a:r>
            <a:r>
              <a:rPr lang="zh-TW" altLang="zh-TW" sz="3600" dirty="0" smtClean="0">
                <a:ea typeface="標楷體"/>
                <a:cs typeface="Times New Roman"/>
              </a:rPr>
              <a:t>說明</a:t>
            </a:r>
            <a:endParaRPr lang="en-US" altLang="zh-TW" sz="3600" dirty="0" smtClean="0">
              <a:ea typeface="標楷體"/>
              <a:cs typeface="Times New Roman"/>
            </a:endParaRPr>
          </a:p>
          <a:p>
            <a:r>
              <a:rPr lang="zh-TW" altLang="zh-TW" sz="3600" dirty="0">
                <a:ea typeface="標楷體"/>
                <a:cs typeface="Times New Roman"/>
              </a:rPr>
              <a:t>彈性學習時間與團體</a:t>
            </a:r>
            <a:r>
              <a:rPr lang="zh-TW" altLang="zh-TW" sz="3600" dirty="0" smtClean="0">
                <a:ea typeface="標楷體"/>
                <a:cs typeface="Times New Roman"/>
              </a:rPr>
              <a:t>活動</a:t>
            </a:r>
            <a:endParaRPr lang="en-US" altLang="zh-TW" sz="3600" dirty="0" smtClean="0">
              <a:ea typeface="標楷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zh-TW" sz="3600" kern="100" dirty="0">
                <a:latin typeface="Calibri"/>
                <a:ea typeface="標楷體"/>
                <a:cs typeface="Times New Roman"/>
              </a:rPr>
              <a:t>校內活動</a:t>
            </a:r>
            <a:endParaRPr lang="zh-TW" altLang="zh-TW" sz="3600" kern="100" dirty="0">
              <a:latin typeface="Calibri"/>
              <a:ea typeface="新細明體"/>
              <a:cs typeface="Times New Roman"/>
            </a:endParaRPr>
          </a:p>
          <a:p>
            <a:endParaRPr lang="en-US" altLang="zh-TW" sz="28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ED931E-DB32-4C48-8FB5-53CF85337FF5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868144" y="4509120"/>
            <a:ext cx="28803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P.12-67</a:t>
            </a:r>
            <a:endParaRPr lang="zh-TW" alt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48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學生學習地圖統整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5059022" cy="5213176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ED931E-DB32-4C48-8FB5-53CF85337FF5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940152" y="260648"/>
            <a:ext cx="28803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P.68</a:t>
            </a:r>
            <a:endParaRPr lang="zh-TW" alt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8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990600"/>
          </a:xfrm>
        </p:spPr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六類型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~</a:t>
            </a:r>
            <a:r>
              <a:rPr lang="zh-TW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學群對應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~</a:t>
            </a:r>
            <a:r>
              <a:rPr lang="zh-TW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考科對應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39465193"/>
              </p:ext>
            </p:extLst>
          </p:nvPr>
        </p:nvGraphicFramePr>
        <p:xfrm>
          <a:off x="107504" y="980728"/>
          <a:ext cx="8928992" cy="6294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628"/>
                <a:gridCol w="8125364"/>
              </a:tblGrid>
              <a:tr h="432753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altLang="zh-TW" sz="24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對應學群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6955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R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3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工程</a:t>
                      </a:r>
                      <a:r>
                        <a:rPr lang="zh-TW" altLang="en-US" sz="3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sz="3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生物</a:t>
                      </a:r>
                      <a:r>
                        <a:rPr lang="zh-TW" sz="34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資源、</a:t>
                      </a:r>
                      <a:r>
                        <a:rPr lang="zh-TW" sz="3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建築設計</a:t>
                      </a:r>
                      <a:r>
                        <a:rPr lang="zh-TW" altLang="en-US" sz="3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、地球與環境</a:t>
                      </a:r>
                      <a:r>
                        <a:rPr lang="zh-TW" altLang="zh-TW" sz="3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altLang="en-US" sz="3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資訊</a:t>
                      </a:r>
                      <a:r>
                        <a:rPr lang="zh-TW" altLang="zh-TW" sz="3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altLang="en-US" sz="3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醫藥衛生</a:t>
                      </a:r>
                      <a:endParaRPr lang="zh-TW" sz="3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6955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I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34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醫藥衛生、生命科學、生物</a:t>
                      </a:r>
                      <a:r>
                        <a:rPr lang="zh-TW" sz="3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資源</a:t>
                      </a:r>
                      <a:r>
                        <a:rPr lang="zh-TW" altLang="en-US" sz="3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、工程、資訊、數理化、地球與環境</a:t>
                      </a:r>
                      <a:endParaRPr lang="zh-TW" sz="34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3976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A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34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建築設計、藝術、大眾傳播、外語、文史</a:t>
                      </a:r>
                      <a:r>
                        <a:rPr lang="zh-TW" sz="3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哲</a:t>
                      </a:r>
                      <a:r>
                        <a:rPr lang="zh-TW" altLang="en-US" sz="3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、社會心理</a:t>
                      </a:r>
                      <a:endParaRPr lang="zh-TW" sz="3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3976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S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34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法政、社會</a:t>
                      </a:r>
                      <a:r>
                        <a:rPr lang="zh-TW" sz="3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心理</a:t>
                      </a:r>
                      <a:r>
                        <a:rPr lang="zh-TW" altLang="en-US" sz="3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、醫藥衛生、大眾傳播、外語、文史哲、教育</a:t>
                      </a:r>
                      <a:r>
                        <a:rPr lang="zh-TW" altLang="en-US" sz="3400" b="1" kern="100" dirty="0" smtClean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altLang="en-US" sz="3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管理、遊憩運動</a:t>
                      </a:r>
                    </a:p>
                  </a:txBody>
                  <a:tcPr marL="68580" marR="68580" marT="0" marB="0"/>
                </a:tc>
              </a:tr>
              <a:tr h="680042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E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34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管理、遊憩</a:t>
                      </a:r>
                      <a:r>
                        <a:rPr lang="zh-TW" sz="3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運動</a:t>
                      </a:r>
                      <a:r>
                        <a:rPr lang="zh-TW" altLang="en-US" sz="3400" b="1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、</a:t>
                      </a:r>
                      <a:r>
                        <a:rPr lang="zh-TW" altLang="en-US" sz="3400" b="1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法政、財經</a:t>
                      </a:r>
                    </a:p>
                  </a:txBody>
                  <a:tcPr marL="68580" marR="68580" marT="0" marB="0"/>
                </a:tc>
              </a:tr>
              <a:tr h="873976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C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34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財經</a:t>
                      </a:r>
                      <a:endParaRPr lang="zh-TW" sz="34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4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 </a:t>
                      </a:r>
                      <a:endParaRPr lang="zh-TW" sz="3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ED931E-DB32-4C48-8FB5-53CF85337FF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課程輔導諮詢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153400" cy="4261978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ED931E-DB32-4C48-8FB5-53CF85337FF5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940152" y="260648"/>
            <a:ext cx="28803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P.69</a:t>
            </a:r>
            <a:endParaRPr lang="zh-TW" alt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4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找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Times New Roman"/>
              </a:rPr>
              <a:t>『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Times New Roman"/>
              </a:rPr>
              <a:t>課程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諮詢教師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Times New Roman"/>
              </a:rPr>
              <a:t>』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Times New Roman"/>
              </a:rPr>
              <a:t>談談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sz="3200" dirty="0">
                <a:latin typeface="Times New Roman"/>
                <a:ea typeface="標楷體"/>
                <a:cs typeface="Times New Roman"/>
              </a:rPr>
              <a:t>對於課程地圖有疑義、知道自己興趣方向但對課程仍有諮詢</a:t>
            </a:r>
            <a:r>
              <a:rPr lang="zh-TW" altLang="zh-TW" sz="3200" dirty="0" smtClean="0">
                <a:latin typeface="Times New Roman"/>
                <a:ea typeface="標楷體"/>
                <a:cs typeface="Times New Roman"/>
              </a:rPr>
              <a:t>需求</a:t>
            </a:r>
            <a:r>
              <a:rPr lang="zh-TW" altLang="en-US" sz="3200" dirty="0" smtClean="0">
                <a:latin typeface="Times New Roman"/>
                <a:ea typeface="標楷體"/>
                <a:cs typeface="Times New Roman"/>
              </a:rPr>
              <a:t>者</a:t>
            </a:r>
            <a:endParaRPr lang="en-US" altLang="zh-TW" sz="3200" dirty="0" smtClean="0">
              <a:latin typeface="Times New Roman"/>
              <a:ea typeface="標楷體"/>
              <a:cs typeface="Times New Roman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2733273"/>
          </a:xfrm>
          <a:prstGeom prst="rect">
            <a:avLst/>
          </a:prstGeom>
        </p:spPr>
      </p:pic>
      <p:sp>
        <p:nvSpPr>
          <p:cNvPr id="5" name="五角星形 4"/>
          <p:cNvSpPr/>
          <p:nvPr/>
        </p:nvSpPr>
        <p:spPr>
          <a:xfrm>
            <a:off x="4139952" y="3356992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五角星形 5"/>
          <p:cNvSpPr/>
          <p:nvPr/>
        </p:nvSpPr>
        <p:spPr>
          <a:xfrm>
            <a:off x="7596336" y="3358133"/>
            <a:ext cx="216024" cy="25202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ED931E-DB32-4C48-8FB5-53CF85337FF5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372200" y="251330"/>
            <a:ext cx="28803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P.69</a:t>
            </a:r>
            <a:endParaRPr lang="zh-TW" alt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0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找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『</a:t>
            </a:r>
            <a:r>
              <a:rPr lang="zh-TW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輔導教師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』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談談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sz="32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已探索過興趣卻沒有發現興趣</a:t>
            </a:r>
            <a:r>
              <a:rPr lang="zh-TW" altLang="zh-TW" sz="3200" dirty="0" smtClean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方向</a:t>
            </a:r>
            <a:r>
              <a:rPr lang="zh-TW" altLang="en-US" sz="3200" dirty="0" smtClean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者</a:t>
            </a:r>
            <a:endParaRPr lang="en-US" altLang="zh-TW" sz="3200" dirty="0" smtClean="0">
              <a:solidFill>
                <a:srgbClr val="000000"/>
              </a:solidFill>
              <a:latin typeface="Times New Roman"/>
              <a:ea typeface="標楷體"/>
              <a:cs typeface="Times New Roman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1895"/>
            <a:ext cx="9144000" cy="3145377"/>
          </a:xfrm>
          <a:prstGeom prst="rect">
            <a:avLst/>
          </a:prstGeom>
        </p:spPr>
      </p:pic>
      <p:sp>
        <p:nvSpPr>
          <p:cNvPr id="5" name="五角星形 4"/>
          <p:cNvSpPr/>
          <p:nvPr/>
        </p:nvSpPr>
        <p:spPr>
          <a:xfrm>
            <a:off x="4355976" y="3140968"/>
            <a:ext cx="216024" cy="28803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五角星形 6"/>
          <p:cNvSpPr/>
          <p:nvPr/>
        </p:nvSpPr>
        <p:spPr>
          <a:xfrm>
            <a:off x="7668344" y="3140968"/>
            <a:ext cx="216024" cy="28803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ED931E-DB32-4C48-8FB5-53CF85337FF5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940152" y="260648"/>
            <a:ext cx="28803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P.69</a:t>
            </a:r>
            <a:endParaRPr lang="zh-TW" alt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4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選課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系統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31551"/>
            <a:ext cx="7511839" cy="4853136"/>
          </a:xfrm>
        </p:spPr>
      </p:pic>
      <p:sp>
        <p:nvSpPr>
          <p:cNvPr id="5" name="矩形 4"/>
          <p:cNvSpPr/>
          <p:nvPr/>
        </p:nvSpPr>
        <p:spPr>
          <a:xfrm>
            <a:off x="6516216" y="3738364"/>
            <a:ext cx="1080120" cy="282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7668344" y="3018284"/>
            <a:ext cx="504056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8244408" y="1700808"/>
            <a:ext cx="5760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高中選修選課系統</a:t>
            </a:r>
            <a:endParaRPr lang="zh-TW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ED931E-DB32-4C48-8FB5-53CF85337FF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3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775F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選課</a:t>
            </a:r>
            <a:r>
              <a:rPr lang="zh-TW" altLang="en-US" dirty="0">
                <a:solidFill>
                  <a:srgbClr val="775F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系統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84" y="1600200"/>
            <a:ext cx="6589381" cy="4495800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ED931E-DB32-4C48-8FB5-53CF85337FF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0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學校願景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2204864"/>
            <a:ext cx="8298504" cy="3168352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ts val="1400"/>
              </a:lnSpc>
              <a:spcBef>
                <a:spcPts val="4200"/>
              </a:spcBef>
              <a:spcAft>
                <a:spcPts val="1200"/>
              </a:spcAft>
              <a:buFont typeface="+mj-ea"/>
              <a:buAutoNum type="ea1ChtPlain"/>
            </a:pPr>
            <a:r>
              <a:rPr lang="zh-TW" altLang="zh-TW" sz="3400" kern="100" dirty="0">
                <a:latin typeface="Calibri"/>
                <a:ea typeface="標楷體"/>
                <a:cs typeface="Times New Roman"/>
              </a:rPr>
              <a:t>融合學校教育願景，發展學校特色課程。</a:t>
            </a:r>
            <a:endParaRPr lang="zh-TW" altLang="zh-TW" sz="3400" kern="100" dirty="0">
              <a:latin typeface="Calibri"/>
              <a:ea typeface="新細明體"/>
              <a:cs typeface="Times New Roman"/>
            </a:endParaRPr>
          </a:p>
          <a:p>
            <a:pPr marL="342900" lvl="0" indent="-342900" algn="just">
              <a:lnSpc>
                <a:spcPts val="1400"/>
              </a:lnSpc>
              <a:spcBef>
                <a:spcPts val="4200"/>
              </a:spcBef>
              <a:spcAft>
                <a:spcPts val="1200"/>
              </a:spcAft>
              <a:buFont typeface="+mj-ea"/>
              <a:buAutoNum type="ea1ChtPlain"/>
            </a:pPr>
            <a:r>
              <a:rPr lang="zh-TW" altLang="zh-TW" sz="3400" kern="100" dirty="0">
                <a:latin typeface="Calibri"/>
                <a:ea typeface="標楷體"/>
                <a:cs typeface="Times New Roman"/>
              </a:rPr>
              <a:t>發揮教師專業自主，實現學生教育主體。</a:t>
            </a:r>
            <a:endParaRPr lang="zh-TW" altLang="zh-TW" sz="3400" kern="100" dirty="0">
              <a:latin typeface="Calibri"/>
              <a:ea typeface="新細明體"/>
              <a:cs typeface="Times New Roman"/>
            </a:endParaRPr>
          </a:p>
          <a:p>
            <a:pPr marL="342900" lvl="0" indent="-342900" algn="just">
              <a:lnSpc>
                <a:spcPts val="1400"/>
              </a:lnSpc>
              <a:spcBef>
                <a:spcPts val="4200"/>
              </a:spcBef>
              <a:spcAft>
                <a:spcPts val="1200"/>
              </a:spcAft>
              <a:buFont typeface="+mj-ea"/>
              <a:buAutoNum type="ea1ChtPlain"/>
            </a:pPr>
            <a:r>
              <a:rPr lang="zh-TW" altLang="zh-TW" sz="3400" kern="100" dirty="0">
                <a:latin typeface="Calibri"/>
                <a:ea typeface="標楷體"/>
                <a:cs typeface="Times New Roman"/>
              </a:rPr>
              <a:t>課程活動融滲相通，潛移默化內化全人。</a:t>
            </a:r>
            <a:endParaRPr lang="zh-TW" altLang="zh-TW" sz="3400" kern="100" dirty="0">
              <a:latin typeface="Calibri"/>
              <a:ea typeface="新細明體"/>
              <a:cs typeface="Times New Roman"/>
            </a:endParaRPr>
          </a:p>
          <a:p>
            <a:pPr marL="342900" lvl="0" indent="-342900" algn="just">
              <a:lnSpc>
                <a:spcPts val="1400"/>
              </a:lnSpc>
              <a:spcBef>
                <a:spcPts val="4200"/>
              </a:spcBef>
              <a:spcAft>
                <a:spcPts val="1200"/>
              </a:spcAft>
              <a:buFont typeface="+mj-ea"/>
              <a:buAutoNum type="ea1ChtPlain"/>
            </a:pPr>
            <a:r>
              <a:rPr lang="zh-TW" altLang="zh-TW" sz="3400" kern="100" dirty="0">
                <a:latin typeface="Calibri"/>
                <a:ea typeface="標楷體"/>
                <a:cs typeface="Times New Roman"/>
              </a:rPr>
              <a:t>體現多元智能發展，由內而外全面照</a:t>
            </a:r>
            <a:r>
              <a:rPr lang="zh-TW" altLang="zh-TW" sz="3600" kern="100" dirty="0">
                <a:latin typeface="Calibri"/>
                <a:ea typeface="標楷體"/>
                <a:cs typeface="Times New Roman"/>
              </a:rPr>
              <a:t>顧</a:t>
            </a:r>
            <a:r>
              <a:rPr lang="zh-TW" altLang="zh-TW" sz="3600" kern="100" dirty="0" smtClean="0">
                <a:latin typeface="Calibri"/>
                <a:ea typeface="標楷體"/>
                <a:cs typeface="Times New Roman"/>
              </a:rPr>
              <a:t>。</a:t>
            </a:r>
            <a:endParaRPr lang="zh-TW" altLang="zh-TW" sz="3600" kern="100" dirty="0">
              <a:latin typeface="Calibri"/>
              <a:ea typeface="新細明體"/>
              <a:cs typeface="Times New Roman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ED931E-DB32-4C48-8FB5-53CF85337FF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高中三年可以做些</a:t>
            </a:r>
            <a:r>
              <a:rPr lang="zh-TW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什麼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Times New Roman"/>
              </a:rPr>
              <a:t>？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00200"/>
            <a:ext cx="6480719" cy="5221628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ED931E-DB32-4C48-8FB5-53CF85337FF5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164885" y="206058"/>
            <a:ext cx="28803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P.70</a:t>
            </a:r>
            <a:endParaRPr lang="zh-TW" alt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7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資源網站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>
            <a:normAutofit fontScale="70000" lnSpcReduction="20000"/>
          </a:bodyPr>
          <a:lstStyle/>
          <a:p>
            <a:pPr marL="457200">
              <a:spcAft>
                <a:spcPts val="0"/>
              </a:spcAft>
            </a:pPr>
            <a:r>
              <a:rPr lang="zh-TW" altLang="zh-TW" sz="3200" kern="100" dirty="0">
                <a:latin typeface="Times New Roman"/>
                <a:ea typeface="標楷體"/>
                <a:cs typeface="Times New Roman"/>
              </a:rPr>
              <a:t>大學選材與高中育才輔助系統</a:t>
            </a:r>
            <a:r>
              <a:rPr lang="en-US" altLang="zh-TW" sz="3200" u="sng" kern="100" dirty="0">
                <a:solidFill>
                  <a:srgbClr val="0070C0"/>
                </a:solidFill>
                <a:latin typeface="Calibri"/>
                <a:ea typeface="新細明體"/>
                <a:cs typeface="Times New Roman"/>
                <a:hlinkClick r:id="rId2"/>
              </a:rPr>
              <a:t>https://collego.ceec.edu.tw/</a:t>
            </a:r>
            <a:endParaRPr lang="zh-TW" altLang="zh-TW" sz="3200" kern="100" dirty="0">
              <a:solidFill>
                <a:srgbClr val="0070C0"/>
              </a:solidFill>
              <a:latin typeface="Calibri"/>
              <a:ea typeface="新細明體"/>
              <a:cs typeface="Times New Roman"/>
            </a:endParaRPr>
          </a:p>
          <a:p>
            <a:pPr marL="137160" indent="0">
              <a:spcAft>
                <a:spcPts val="0"/>
              </a:spcAft>
              <a:buNone/>
            </a:pPr>
            <a:r>
              <a:rPr lang="en-US" altLang="zh-TW" sz="3200" kern="100" dirty="0" smtClean="0">
                <a:latin typeface="標楷體"/>
                <a:ea typeface="新細明體"/>
                <a:cs typeface="Times New Roman"/>
              </a:rPr>
              <a:t>    </a:t>
            </a:r>
            <a:r>
              <a:rPr lang="zh-TW" altLang="zh-TW" sz="3200" kern="100" dirty="0" smtClean="0">
                <a:latin typeface="Calibri"/>
                <a:ea typeface="標楷體"/>
                <a:cs typeface="Times New Roman"/>
              </a:rPr>
              <a:t>多方</a:t>
            </a:r>
            <a:r>
              <a:rPr lang="zh-TW" altLang="zh-TW" sz="3200" kern="100" dirty="0">
                <a:latin typeface="Calibri"/>
                <a:ea typeface="標楷體"/>
                <a:cs typeface="Times New Roman"/>
              </a:rPr>
              <a:t>了解各學群科系介紹，有多樣化的整合與比較</a:t>
            </a:r>
            <a:endParaRPr lang="zh-TW" altLang="zh-TW" sz="3200" kern="100" dirty="0">
              <a:latin typeface="Calibri"/>
              <a:ea typeface="新細明體"/>
              <a:cs typeface="Times New Roman"/>
            </a:endParaRPr>
          </a:p>
          <a:p>
            <a:pPr marL="457200">
              <a:spcBef>
                <a:spcPts val="2400"/>
              </a:spcBef>
              <a:spcAft>
                <a:spcPts val="0"/>
              </a:spcAft>
            </a:pPr>
            <a:r>
              <a:rPr lang="zh-TW" altLang="zh-TW" sz="3200" kern="100" dirty="0">
                <a:latin typeface="Times New Roman"/>
                <a:ea typeface="標楷體"/>
                <a:cs typeface="Times New Roman"/>
              </a:rPr>
              <a:t>大學入學考試中心</a:t>
            </a:r>
            <a:r>
              <a:rPr lang="zh-TW" altLang="zh-TW" sz="3200" kern="100" dirty="0">
                <a:latin typeface="Calibri"/>
                <a:ea typeface="Times New Roman"/>
                <a:cs typeface="Times New Roman"/>
              </a:rPr>
              <a:t> </a:t>
            </a:r>
            <a:r>
              <a:rPr lang="en-US" altLang="zh-TW" sz="3200" u="sng" kern="100" dirty="0">
                <a:latin typeface="Times New Roman"/>
                <a:ea typeface="標楷體"/>
                <a:cs typeface="Times New Roman"/>
                <a:hlinkClick r:id="rId3"/>
              </a:rPr>
              <a:t>http://www.ceec.edu.tw</a:t>
            </a:r>
            <a:endParaRPr lang="zh-TW" altLang="zh-TW" sz="3200" kern="100" dirty="0">
              <a:latin typeface="Calibri"/>
              <a:ea typeface="新細明體"/>
              <a:cs typeface="Times New Roman"/>
            </a:endParaRPr>
          </a:p>
          <a:p>
            <a:pPr marL="137160" indent="0">
              <a:spcAft>
                <a:spcPts val="0"/>
              </a:spcAft>
              <a:buNone/>
            </a:pPr>
            <a:r>
              <a:rPr lang="en-US" altLang="zh-TW" sz="3200" kern="100" dirty="0" smtClean="0">
                <a:latin typeface="Times New Roman"/>
                <a:ea typeface="標楷體"/>
                <a:cs typeface="Times New Roman"/>
              </a:rPr>
              <a:t>         </a:t>
            </a:r>
            <a:r>
              <a:rPr lang="zh-TW" altLang="zh-TW" sz="3200" kern="100" dirty="0" smtClean="0">
                <a:latin typeface="Times New Roman"/>
                <a:ea typeface="標楷體"/>
                <a:cs typeface="Times New Roman"/>
              </a:rPr>
              <a:t>可</a:t>
            </a:r>
            <a:r>
              <a:rPr lang="zh-TW" altLang="zh-TW" sz="3200" kern="100" dirty="0">
                <a:latin typeface="Times New Roman"/>
                <a:ea typeface="標楷體"/>
                <a:cs typeface="Times New Roman"/>
              </a:rPr>
              <a:t>查測驗結果：首頁→生涯輔導→生涯測驗</a:t>
            </a:r>
            <a:endParaRPr lang="zh-TW" altLang="zh-TW" sz="3200" kern="100" dirty="0">
              <a:latin typeface="Calibri"/>
              <a:ea typeface="新細明體"/>
              <a:cs typeface="Times New Roman"/>
            </a:endParaRPr>
          </a:p>
          <a:p>
            <a:pPr marL="457200">
              <a:spcBef>
                <a:spcPts val="2400"/>
              </a:spcBef>
              <a:spcAft>
                <a:spcPts val="0"/>
              </a:spcAft>
            </a:pPr>
            <a:r>
              <a:rPr lang="zh-TW" altLang="zh-TW" sz="3200" kern="100" dirty="0">
                <a:latin typeface="Times New Roman"/>
                <a:ea typeface="標楷體"/>
                <a:cs typeface="Times New Roman"/>
              </a:rPr>
              <a:t>漫步在大學</a:t>
            </a:r>
            <a:r>
              <a:rPr lang="zh-TW" altLang="zh-TW" sz="3200" kern="100" dirty="0">
                <a:latin typeface="Calibri"/>
                <a:ea typeface="Times New Roman"/>
                <a:cs typeface="Times New Roman"/>
              </a:rPr>
              <a:t> </a:t>
            </a:r>
            <a:r>
              <a:rPr lang="en-US" altLang="zh-TW" sz="3200" u="sng" kern="100" dirty="0">
                <a:solidFill>
                  <a:srgbClr val="0000FF"/>
                </a:solidFill>
                <a:latin typeface="Times New Roman"/>
                <a:ea typeface="標楷體"/>
                <a:cs typeface="Times New Roman"/>
                <a:hlinkClick r:id="rId4"/>
              </a:rPr>
              <a:t>http://major.ceec.edu.tw/search/</a:t>
            </a:r>
            <a:endParaRPr lang="zh-TW" altLang="zh-TW" sz="3200" kern="100" dirty="0">
              <a:latin typeface="Calibri"/>
              <a:ea typeface="新細明體"/>
              <a:cs typeface="Times New Roman"/>
            </a:endParaRPr>
          </a:p>
          <a:p>
            <a:pPr marL="137160" indent="0">
              <a:spcAft>
                <a:spcPts val="0"/>
              </a:spcAft>
              <a:buNone/>
            </a:pPr>
            <a:r>
              <a:rPr lang="en-US" altLang="zh-TW" sz="3200" kern="100" dirty="0" smtClean="0">
                <a:latin typeface="Times New Roman"/>
                <a:ea typeface="標楷體"/>
                <a:cs typeface="Times New Roman"/>
              </a:rPr>
              <a:t>         </a:t>
            </a:r>
            <a:r>
              <a:rPr lang="zh-TW" altLang="zh-TW" sz="3200" kern="100" dirty="0" smtClean="0">
                <a:latin typeface="Times New Roman"/>
                <a:ea typeface="標楷體"/>
                <a:cs typeface="Times New Roman"/>
              </a:rPr>
              <a:t>可</a:t>
            </a:r>
            <a:r>
              <a:rPr lang="zh-TW" altLang="zh-TW" sz="3200" kern="100" dirty="0">
                <a:latin typeface="Times New Roman"/>
                <a:ea typeface="標楷體"/>
                <a:cs typeface="Times New Roman"/>
              </a:rPr>
              <a:t>查詢各大學各科系相關訊息</a:t>
            </a:r>
            <a:endParaRPr lang="zh-TW" altLang="zh-TW" sz="3200" kern="100" dirty="0">
              <a:latin typeface="Calibri"/>
              <a:ea typeface="新細明體"/>
              <a:cs typeface="Times New Roman"/>
            </a:endParaRPr>
          </a:p>
          <a:p>
            <a:pPr marL="457200">
              <a:spcBef>
                <a:spcPts val="2400"/>
              </a:spcBef>
              <a:spcAft>
                <a:spcPts val="0"/>
              </a:spcAft>
            </a:pPr>
            <a:r>
              <a:rPr lang="en-US" altLang="zh-TW" sz="3200" kern="100" dirty="0">
                <a:latin typeface="Times New Roman"/>
                <a:ea typeface="標楷體"/>
                <a:cs typeface="Times New Roman"/>
              </a:rPr>
              <a:t>IOH </a:t>
            </a:r>
            <a:r>
              <a:rPr lang="zh-TW" altLang="zh-TW" sz="3200" kern="100" dirty="0">
                <a:latin typeface="Times New Roman"/>
                <a:ea typeface="標楷體"/>
                <a:cs typeface="Times New Roman"/>
              </a:rPr>
              <a:t>開放個人經驗平台</a:t>
            </a:r>
            <a:r>
              <a:rPr lang="en-US" altLang="zh-TW" sz="3200" kern="100" dirty="0">
                <a:latin typeface="Times New Roman"/>
                <a:ea typeface="標楷體"/>
                <a:cs typeface="Times New Roman"/>
              </a:rPr>
              <a:t>  </a:t>
            </a:r>
            <a:r>
              <a:rPr lang="en-US" altLang="zh-TW" sz="3200" u="sng" kern="100" dirty="0">
                <a:solidFill>
                  <a:srgbClr val="0000FF"/>
                </a:solidFill>
                <a:latin typeface="Times New Roman"/>
                <a:ea typeface="標楷體"/>
                <a:cs typeface="Times New Roman"/>
                <a:hlinkClick r:id="rId5"/>
              </a:rPr>
              <a:t>https://ioh.tw/</a:t>
            </a:r>
            <a:endParaRPr lang="zh-TW" altLang="zh-TW" sz="3200" kern="100" dirty="0">
              <a:latin typeface="Calibri"/>
              <a:ea typeface="新細明體"/>
              <a:cs typeface="Times New Roman"/>
            </a:endParaRPr>
          </a:p>
          <a:p>
            <a:pPr marL="137160" indent="0">
              <a:spcAft>
                <a:spcPts val="0"/>
              </a:spcAft>
              <a:buNone/>
            </a:pPr>
            <a:r>
              <a:rPr lang="en-US" altLang="zh-TW" sz="3200" kern="100" dirty="0" smtClean="0">
                <a:latin typeface="Times New Roman"/>
                <a:ea typeface="標楷體"/>
                <a:cs typeface="Times New Roman"/>
              </a:rPr>
              <a:t>         </a:t>
            </a:r>
            <a:r>
              <a:rPr lang="zh-TW" altLang="zh-TW" sz="3200" kern="100" dirty="0" smtClean="0">
                <a:latin typeface="Times New Roman"/>
                <a:ea typeface="標楷體"/>
                <a:cs typeface="Times New Roman"/>
              </a:rPr>
              <a:t>各</a:t>
            </a:r>
            <a:r>
              <a:rPr lang="zh-TW" altLang="zh-TW" sz="3200" kern="100" dirty="0">
                <a:latin typeface="Times New Roman"/>
                <a:ea typeface="標楷體"/>
                <a:cs typeface="Times New Roman"/>
              </a:rPr>
              <a:t>學系到底在學些甚麼？可看各校系教授學長姊介紹說明</a:t>
            </a:r>
            <a:endParaRPr lang="zh-TW" altLang="zh-TW" sz="3200" kern="100" dirty="0">
              <a:latin typeface="Calibri"/>
              <a:ea typeface="新細明體"/>
              <a:cs typeface="Times New Roman"/>
            </a:endParaRPr>
          </a:p>
          <a:p>
            <a:pPr marL="457200">
              <a:spcBef>
                <a:spcPts val="2400"/>
              </a:spcBef>
              <a:spcAft>
                <a:spcPts val="0"/>
              </a:spcAft>
            </a:pPr>
            <a:r>
              <a:rPr lang="zh-TW" altLang="zh-TW" sz="3200" kern="100" dirty="0">
                <a:latin typeface="Times New Roman"/>
                <a:ea typeface="標楷體"/>
                <a:cs typeface="Times New Roman"/>
              </a:rPr>
              <a:t>大學營隊資訊可至輔導室、道明首頁公佈欄等</a:t>
            </a:r>
            <a:r>
              <a:rPr lang="zh-TW" altLang="zh-TW" sz="3200" kern="100" dirty="0" smtClean="0">
                <a:latin typeface="Times New Roman"/>
                <a:ea typeface="標楷體"/>
                <a:cs typeface="Times New Roman"/>
              </a:rPr>
              <a:t>查詢</a:t>
            </a:r>
            <a:endParaRPr lang="zh-TW" altLang="zh-TW" sz="3200" kern="100" dirty="0">
              <a:latin typeface="Calibri"/>
              <a:ea typeface="新細明體"/>
              <a:cs typeface="Times New Roman"/>
            </a:endParaRPr>
          </a:p>
          <a:p>
            <a:pPr>
              <a:spcBef>
                <a:spcPts val="2400"/>
              </a:spcBef>
            </a:pPr>
            <a:r>
              <a:rPr lang="zh-TW" altLang="zh-TW" sz="3200" dirty="0">
                <a:latin typeface="Times New Roman"/>
                <a:ea typeface="標楷體"/>
                <a:cs typeface="Times New Roman"/>
              </a:rPr>
              <a:t>大學營隊一覽表</a:t>
            </a:r>
            <a:r>
              <a:rPr lang="en-US" altLang="zh-TW" sz="3200" dirty="0">
                <a:latin typeface="Times New Roman"/>
                <a:ea typeface="標楷體"/>
              </a:rPr>
              <a:t>- </a:t>
            </a:r>
            <a:r>
              <a:rPr lang="zh-TW" altLang="zh-TW" sz="3200" dirty="0">
                <a:latin typeface="Times New Roman"/>
                <a:ea typeface="標楷體"/>
                <a:cs typeface="Times New Roman"/>
              </a:rPr>
              <a:t>教育部國民及學前教育署生涯輔導資訊網</a:t>
            </a:r>
            <a:r>
              <a:rPr lang="en-US" altLang="zh-TW" sz="3200" dirty="0">
                <a:latin typeface="Times New Roman"/>
                <a:ea typeface="標楷體"/>
              </a:rPr>
              <a:t/>
            </a:r>
            <a:br>
              <a:rPr lang="en-US" altLang="zh-TW" sz="3200" dirty="0">
                <a:latin typeface="Times New Roman"/>
                <a:ea typeface="標楷體"/>
              </a:rPr>
            </a:br>
            <a:r>
              <a:rPr lang="en-US" altLang="zh-TW" sz="3200" u="sng" dirty="0">
                <a:solidFill>
                  <a:srgbClr val="0000FF"/>
                </a:solidFill>
                <a:latin typeface="Times New Roman"/>
                <a:ea typeface="標楷體"/>
                <a:cs typeface="Times New Roman"/>
                <a:hlinkClick r:id="rId6"/>
              </a:rPr>
              <a:t>http://career.cpshs.hcc.edu.tw/files/15-1001-2619,c497-1.php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ED931E-DB32-4C48-8FB5-53CF85337FF5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164885" y="206058"/>
            <a:ext cx="28803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P.70</a:t>
            </a:r>
            <a:endParaRPr lang="zh-TW" alt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96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最後叮嚀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探索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選擇所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愛</a:t>
            </a:r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發揮專長</a:t>
            </a:r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54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祝福大家 學業順利</a:t>
            </a:r>
            <a:endParaRPr lang="zh-TW" altLang="en-US" sz="54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心形 3"/>
          <p:cNvSpPr/>
          <p:nvPr/>
        </p:nvSpPr>
        <p:spPr>
          <a:xfrm>
            <a:off x="7754018" y="4725144"/>
            <a:ext cx="490389" cy="504056"/>
          </a:xfrm>
          <a:prstGeom prst="hear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心形 4"/>
          <p:cNvSpPr/>
          <p:nvPr/>
        </p:nvSpPr>
        <p:spPr>
          <a:xfrm>
            <a:off x="1102135" y="4736554"/>
            <a:ext cx="504056" cy="576064"/>
          </a:xfrm>
          <a:prstGeom prst="hear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ED931E-DB32-4C48-8FB5-53CF85337FF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53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學生圖像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6912767" cy="5301208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ED931E-DB32-4C48-8FB5-53CF85337FF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6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學校課程地圖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5141168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課程總類：必修</a:t>
            </a:r>
            <a:r>
              <a:rPr lang="zh-TW" altLang="en-US" sz="2800" b="1" dirty="0" smtClean="0">
                <a:latin typeface="標楷體"/>
                <a:ea typeface="標楷體"/>
              </a:rPr>
              <a:t>、</a:t>
            </a:r>
            <a:r>
              <a:rPr lang="zh-TW" altLang="zh-TW" sz="2800" b="1" kern="0" dirty="0">
                <a:ea typeface="標楷體"/>
                <a:cs typeface="Times New Roman"/>
              </a:rPr>
              <a:t>多元</a:t>
            </a:r>
            <a:r>
              <a:rPr lang="zh-TW" altLang="zh-TW" sz="2800" b="1" kern="0" dirty="0" smtClean="0">
                <a:ea typeface="標楷體"/>
                <a:cs typeface="Times New Roman"/>
              </a:rPr>
              <a:t>選修</a:t>
            </a:r>
            <a:r>
              <a:rPr lang="zh-TW" altLang="en-US" sz="2800" b="1" kern="0" dirty="0" smtClean="0">
                <a:latin typeface="標楷體"/>
                <a:ea typeface="標楷體"/>
                <a:cs typeface="Times New Roman"/>
              </a:rPr>
              <a:t>、</a:t>
            </a:r>
            <a:r>
              <a:rPr lang="zh-TW" altLang="zh-TW" sz="2800" b="1" kern="0" dirty="0" smtClean="0">
                <a:ea typeface="標楷體"/>
                <a:cs typeface="Times New Roman"/>
              </a:rPr>
              <a:t>加深加廣</a:t>
            </a:r>
            <a:r>
              <a:rPr lang="zh-TW" altLang="en-US" sz="2800" b="1" kern="0" dirty="0" smtClean="0">
                <a:latin typeface="標楷體"/>
                <a:ea typeface="標楷體"/>
                <a:cs typeface="Times New Roman"/>
              </a:rPr>
              <a:t>、</a:t>
            </a:r>
            <a:r>
              <a:rPr lang="zh-TW" altLang="zh-TW" sz="2800" b="1" kern="0" dirty="0">
                <a:ea typeface="標楷體"/>
                <a:cs typeface="Times New Roman"/>
              </a:rPr>
              <a:t>校定</a:t>
            </a:r>
            <a:r>
              <a:rPr lang="zh-TW" altLang="zh-TW" sz="2800" b="1" kern="0" dirty="0" smtClean="0">
                <a:ea typeface="標楷體"/>
                <a:cs typeface="Times New Roman"/>
              </a:rPr>
              <a:t>必修</a:t>
            </a:r>
            <a:r>
              <a:rPr lang="zh-TW" altLang="en-US" sz="2800" b="1" kern="0" dirty="0" smtClean="0">
                <a:latin typeface="標楷體"/>
                <a:ea typeface="標楷體"/>
                <a:cs typeface="Times New Roman"/>
              </a:rPr>
              <a:t>、</a:t>
            </a:r>
            <a:r>
              <a:rPr lang="zh-TW" altLang="zh-TW" sz="2800" b="1" kern="0" dirty="0" smtClean="0">
                <a:ea typeface="標楷體"/>
                <a:cs typeface="Times New Roman"/>
              </a:rPr>
              <a:t>彈性學習</a:t>
            </a:r>
            <a:endParaRPr lang="en-US" altLang="zh-TW" sz="2800" b="1" kern="0" dirty="0" smtClean="0">
              <a:ea typeface="標楷體"/>
              <a:cs typeface="Times New Roman"/>
            </a:endParaRPr>
          </a:p>
          <a:p>
            <a:pPr lvl="0">
              <a:buClr>
                <a:srgbClr val="DD8047"/>
              </a:buClr>
            </a:pPr>
            <a:r>
              <a:rPr lang="zh-TW" altLang="zh-TW" sz="28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校定</a:t>
            </a:r>
            <a:r>
              <a:rPr lang="zh-TW" altLang="zh-TW" sz="28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必修</a:t>
            </a:r>
            <a:r>
              <a:rPr lang="en-US" altLang="zh-TW" sz="32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Times New Roman"/>
              </a:rPr>
              <a:t>~</a:t>
            </a:r>
            <a:endParaRPr lang="en-US" altLang="zh-TW" sz="3200" dirty="0" smtClean="0">
              <a:latin typeface="Times New Roman"/>
              <a:ea typeface="標楷體"/>
              <a:cs typeface="Times New Roman"/>
            </a:endParaRPr>
          </a:p>
          <a:p>
            <a:endParaRPr lang="en-US" altLang="zh-TW" sz="3200" kern="0" dirty="0" smtClean="0">
              <a:ea typeface="標楷體"/>
              <a:cs typeface="Times New Roman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5328592" cy="4725144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ED931E-DB32-4C48-8FB5-53CF85337FF5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434330" y="3284984"/>
            <a:ext cx="15841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P.1</a:t>
            </a:r>
            <a:endParaRPr lang="zh-TW" alt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8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775F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學校課程地圖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pPr lvl="0">
              <a:buClr>
                <a:srgbClr val="DD8047"/>
              </a:buClr>
            </a:pPr>
            <a:r>
              <a:rPr lang="zh-TW" altLang="zh-TW" sz="32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多元</a:t>
            </a:r>
            <a:r>
              <a:rPr lang="zh-TW" altLang="zh-TW" sz="32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選修</a:t>
            </a:r>
            <a:r>
              <a:rPr lang="en-US" altLang="zh-TW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(</a:t>
            </a:r>
            <a:r>
              <a:rPr lang="zh-TW" altLang="zh-TW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校訂選修</a:t>
            </a:r>
            <a:r>
              <a:rPr lang="en-US" altLang="zh-TW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)</a:t>
            </a:r>
            <a:r>
              <a:rPr lang="en-US" altLang="zh-TW" sz="32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Times New Roman"/>
              </a:rPr>
              <a:t>~</a:t>
            </a:r>
          </a:p>
          <a:p>
            <a:pPr lvl="0">
              <a:buClr>
                <a:srgbClr val="DD8047"/>
              </a:buClr>
            </a:pPr>
            <a:r>
              <a:rPr lang="zh-TW" altLang="zh-TW" sz="3200" kern="100" dirty="0">
                <a:solidFill>
                  <a:prstClr val="black"/>
                </a:solidFill>
                <a:latin typeface="Times New Roman"/>
                <a:ea typeface="標楷體"/>
                <a:cs typeface="Times New Roman"/>
              </a:rPr>
              <a:t>課程學分數</a:t>
            </a:r>
            <a:r>
              <a:rPr lang="en-US" altLang="zh-TW" sz="3200" kern="100" dirty="0">
                <a:solidFill>
                  <a:prstClr val="black"/>
                </a:solidFill>
                <a:latin typeface="Times New Roman"/>
                <a:ea typeface="標楷體"/>
                <a:cs typeface="Times New Roman"/>
              </a:rPr>
              <a:t>6</a:t>
            </a:r>
            <a:r>
              <a:rPr lang="zh-TW" altLang="zh-TW" sz="3200" kern="100" dirty="0">
                <a:solidFill>
                  <a:prstClr val="black"/>
                </a:solidFill>
                <a:latin typeface="Times New Roman"/>
                <a:ea typeface="標楷體"/>
                <a:cs typeface="Times New Roman"/>
              </a:rPr>
              <a:t>學分，三學年度每學期</a:t>
            </a:r>
            <a:r>
              <a:rPr lang="en-US" altLang="zh-TW" sz="3200" kern="100" dirty="0">
                <a:solidFill>
                  <a:prstClr val="black"/>
                </a:solidFill>
                <a:latin typeface="Times New Roman"/>
                <a:ea typeface="標楷體"/>
                <a:cs typeface="Times New Roman"/>
              </a:rPr>
              <a:t>1</a:t>
            </a:r>
            <a:r>
              <a:rPr lang="zh-TW" altLang="zh-TW" sz="3200" kern="100" dirty="0">
                <a:solidFill>
                  <a:prstClr val="black"/>
                </a:solidFill>
                <a:latin typeface="Times New Roman"/>
                <a:ea typeface="標楷體"/>
                <a:cs typeface="Times New Roman"/>
              </a:rPr>
              <a:t>學分，採班級數</a:t>
            </a:r>
            <a:r>
              <a:rPr lang="en-US" altLang="zh-TW" sz="3200" kern="100" dirty="0">
                <a:solidFill>
                  <a:prstClr val="black"/>
                </a:solidFill>
                <a:latin typeface="Times New Roman"/>
                <a:ea typeface="標楷體"/>
                <a:cs typeface="Times New Roman"/>
              </a:rPr>
              <a:t>1.2</a:t>
            </a:r>
            <a:r>
              <a:rPr lang="zh-TW" altLang="zh-TW" sz="3200" kern="100" dirty="0">
                <a:solidFill>
                  <a:prstClr val="black"/>
                </a:solidFill>
                <a:latin typeface="Times New Roman"/>
                <a:ea typeface="標楷體"/>
                <a:cs typeface="Times New Roman"/>
              </a:rPr>
              <a:t>倍以上開課，以學生選填志願序選擇課程，開學第一周進行加退選完成</a:t>
            </a:r>
            <a:r>
              <a:rPr lang="zh-TW" altLang="zh-TW" sz="3200" kern="100" dirty="0" smtClean="0">
                <a:solidFill>
                  <a:prstClr val="black"/>
                </a:solidFill>
                <a:latin typeface="Times New Roman"/>
                <a:ea typeface="標楷體"/>
                <a:cs typeface="Times New Roman"/>
              </a:rPr>
              <a:t>選課</a:t>
            </a:r>
            <a:r>
              <a:rPr lang="zh-TW" altLang="zh-TW" sz="3200" kern="100" dirty="0" smtClean="0">
                <a:latin typeface="Times New Roman"/>
                <a:ea typeface="標楷體"/>
                <a:cs typeface="Times New Roman"/>
              </a:rPr>
              <a:t>。</a:t>
            </a:r>
            <a:endParaRPr lang="zh-TW" altLang="zh-TW" sz="3200" kern="100" dirty="0">
              <a:latin typeface="Calibri"/>
              <a:ea typeface="新細明體"/>
              <a:cs typeface="Times New Roman"/>
            </a:endParaRPr>
          </a:p>
          <a:p>
            <a:r>
              <a:rPr lang="zh-TW" altLang="zh-TW" sz="3200" dirty="0">
                <a:latin typeface="Times New Roman"/>
                <a:ea typeface="標楷體"/>
                <a:cs typeface="Times New Roman"/>
              </a:rPr>
              <a:t>課程性質包含專題探究、跨領域</a:t>
            </a:r>
            <a:r>
              <a:rPr lang="en-US" altLang="zh-TW" sz="3200" dirty="0">
                <a:latin typeface="Times New Roman"/>
                <a:ea typeface="標楷體"/>
              </a:rPr>
              <a:t>/</a:t>
            </a:r>
            <a:r>
              <a:rPr lang="zh-TW" altLang="zh-TW" sz="3200" dirty="0">
                <a:latin typeface="Times New Roman"/>
                <a:ea typeface="標楷體"/>
                <a:cs typeface="Times New Roman"/>
              </a:rPr>
              <a:t>科目專題，跨領域</a:t>
            </a:r>
            <a:r>
              <a:rPr lang="en-US" altLang="zh-TW" sz="3200" dirty="0">
                <a:latin typeface="Times New Roman"/>
                <a:ea typeface="標楷體"/>
              </a:rPr>
              <a:t>/</a:t>
            </a:r>
            <a:r>
              <a:rPr lang="zh-TW" altLang="zh-TW" sz="3200" dirty="0">
                <a:latin typeface="Times New Roman"/>
                <a:ea typeface="標楷體"/>
                <a:cs typeface="Times New Roman"/>
              </a:rPr>
              <a:t>科目統整，實作</a:t>
            </a:r>
            <a:r>
              <a:rPr lang="en-US" altLang="zh-TW" sz="3200" dirty="0">
                <a:latin typeface="Times New Roman"/>
                <a:ea typeface="標楷體"/>
              </a:rPr>
              <a:t>(</a:t>
            </a:r>
            <a:r>
              <a:rPr lang="zh-TW" altLang="zh-TW" sz="3200" dirty="0">
                <a:latin typeface="Times New Roman"/>
                <a:ea typeface="標楷體"/>
                <a:cs typeface="Times New Roman"/>
              </a:rPr>
              <a:t>實驗</a:t>
            </a:r>
            <a:r>
              <a:rPr lang="en-US" altLang="zh-TW" sz="3200" dirty="0">
                <a:latin typeface="Times New Roman"/>
                <a:ea typeface="標楷體"/>
              </a:rPr>
              <a:t>)</a:t>
            </a:r>
            <a:r>
              <a:rPr lang="zh-TW" altLang="zh-TW" sz="3200" dirty="0">
                <a:latin typeface="Times New Roman"/>
                <a:ea typeface="標楷體"/>
                <a:cs typeface="Times New Roman"/>
              </a:rPr>
              <a:t>課程，探索體驗，第二外語，職涯試探，通識性課程，大學預修課程等，每門課程共</a:t>
            </a:r>
            <a:r>
              <a:rPr lang="en-US" altLang="zh-TW" sz="3200" dirty="0">
                <a:latin typeface="Times New Roman"/>
                <a:ea typeface="標楷體"/>
              </a:rPr>
              <a:t>18</a:t>
            </a:r>
            <a:r>
              <a:rPr lang="zh-TW" altLang="zh-TW" sz="3200" dirty="0">
                <a:latin typeface="Times New Roman"/>
                <a:ea typeface="標楷體"/>
                <a:cs typeface="Times New Roman"/>
              </a:rPr>
              <a:t>節。</a:t>
            </a:r>
            <a:endParaRPr lang="en-US" altLang="zh-TW" sz="3200" kern="0" dirty="0" smtClean="0">
              <a:ea typeface="標楷體"/>
              <a:cs typeface="Times New Roman"/>
            </a:endParaRPr>
          </a:p>
          <a:p>
            <a:endParaRPr lang="en-US" altLang="zh-TW" sz="3200" kern="0" dirty="0">
              <a:ea typeface="標楷體"/>
              <a:cs typeface="Times New Roman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ED931E-DB32-4C48-8FB5-53CF85337FF5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355976" y="260648"/>
            <a:ext cx="24482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P.3-4</a:t>
            </a:r>
            <a:endParaRPr lang="zh-TW" alt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88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775F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學校課程地圖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>
                <a:srgbClr val="DD8047"/>
              </a:buClr>
            </a:pPr>
            <a:r>
              <a:rPr lang="zh-TW" altLang="zh-TW" sz="4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加深加廣</a:t>
            </a:r>
            <a:r>
              <a:rPr lang="en-US" altLang="zh-TW" sz="4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Times New Roman"/>
              </a:rPr>
              <a:t>~</a:t>
            </a:r>
            <a:endParaRPr lang="zh-TW" alt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Clr>
                <a:srgbClr val="DD8047"/>
              </a:buClr>
            </a:pPr>
            <a:r>
              <a:rPr lang="zh-TW" altLang="zh-TW" sz="4000" b="1" dirty="0">
                <a:latin typeface="Times New Roman"/>
                <a:ea typeface="標楷體"/>
                <a:cs typeface="Times New Roman"/>
              </a:rPr>
              <a:t>每門課程</a:t>
            </a:r>
            <a:r>
              <a:rPr lang="en-US" altLang="zh-TW" sz="4000" b="1" dirty="0">
                <a:latin typeface="Times New Roman"/>
                <a:ea typeface="標楷體"/>
              </a:rPr>
              <a:t>1-2</a:t>
            </a:r>
            <a:r>
              <a:rPr lang="zh-TW" altLang="zh-TW" sz="4000" b="1" dirty="0">
                <a:latin typeface="Times New Roman"/>
                <a:ea typeface="標楷體"/>
                <a:cs typeface="Times New Roman"/>
              </a:rPr>
              <a:t>學分，高二</a:t>
            </a:r>
            <a:r>
              <a:rPr lang="en-US" altLang="zh-TW" sz="4000" b="1" dirty="0">
                <a:latin typeface="Times New Roman"/>
                <a:ea typeface="標楷體"/>
              </a:rPr>
              <a:t>10</a:t>
            </a:r>
            <a:r>
              <a:rPr lang="zh-TW" altLang="zh-TW" sz="4000" b="1" dirty="0">
                <a:latin typeface="Times New Roman"/>
                <a:ea typeface="標楷體"/>
                <a:cs typeface="Times New Roman"/>
              </a:rPr>
              <a:t>學分</a:t>
            </a:r>
            <a:r>
              <a:rPr lang="en-US" altLang="zh-TW" sz="4000" b="1" dirty="0">
                <a:latin typeface="Times New Roman"/>
                <a:ea typeface="標楷體"/>
              </a:rPr>
              <a:t>(</a:t>
            </a:r>
            <a:r>
              <a:rPr lang="zh-TW" altLang="zh-TW" sz="4000" b="1" dirty="0">
                <a:latin typeface="Times New Roman"/>
                <a:ea typeface="標楷體"/>
                <a:cs typeface="Times New Roman"/>
              </a:rPr>
              <a:t>第</a:t>
            </a:r>
            <a:r>
              <a:rPr lang="en-US" altLang="zh-TW" sz="4000" b="1" dirty="0">
                <a:latin typeface="Times New Roman"/>
                <a:ea typeface="標楷體"/>
              </a:rPr>
              <a:t>1</a:t>
            </a:r>
            <a:r>
              <a:rPr lang="zh-TW" altLang="zh-TW" sz="4000" b="1" dirty="0">
                <a:latin typeface="Times New Roman"/>
                <a:ea typeface="標楷體"/>
                <a:cs typeface="Times New Roman"/>
              </a:rPr>
              <a:t>學期</a:t>
            </a:r>
            <a:r>
              <a:rPr lang="en-US" altLang="zh-TW" sz="4000" b="1" dirty="0">
                <a:latin typeface="Times New Roman"/>
                <a:ea typeface="標楷體"/>
              </a:rPr>
              <a:t>5</a:t>
            </a:r>
            <a:r>
              <a:rPr lang="zh-TW" altLang="zh-TW" sz="4000" b="1" dirty="0">
                <a:latin typeface="Times New Roman"/>
                <a:ea typeface="標楷體"/>
                <a:cs typeface="Times New Roman"/>
              </a:rPr>
              <a:t>學分，第</a:t>
            </a:r>
            <a:r>
              <a:rPr lang="en-US" altLang="zh-TW" sz="4000" b="1" dirty="0">
                <a:latin typeface="Times New Roman"/>
                <a:ea typeface="標楷體"/>
              </a:rPr>
              <a:t>2</a:t>
            </a:r>
            <a:r>
              <a:rPr lang="zh-TW" altLang="zh-TW" sz="4000" b="1" dirty="0">
                <a:latin typeface="Times New Roman"/>
                <a:ea typeface="標楷體"/>
                <a:cs typeface="Times New Roman"/>
              </a:rPr>
              <a:t>學期</a:t>
            </a:r>
            <a:r>
              <a:rPr lang="en-US" altLang="zh-TW" sz="4000" b="1" dirty="0">
                <a:latin typeface="Times New Roman"/>
                <a:ea typeface="標楷體"/>
              </a:rPr>
              <a:t>5</a:t>
            </a:r>
            <a:r>
              <a:rPr lang="zh-TW" altLang="zh-TW" sz="4000" b="1" dirty="0">
                <a:latin typeface="Times New Roman"/>
                <a:ea typeface="標楷體"/>
                <a:cs typeface="Times New Roman"/>
              </a:rPr>
              <a:t>學分</a:t>
            </a:r>
            <a:r>
              <a:rPr lang="en-US" altLang="zh-TW" sz="4000" b="1" dirty="0">
                <a:latin typeface="Times New Roman"/>
                <a:ea typeface="標楷體"/>
              </a:rPr>
              <a:t>)</a:t>
            </a:r>
            <a:r>
              <a:rPr lang="zh-TW" altLang="zh-TW" sz="4000" b="1" dirty="0">
                <a:latin typeface="Times New Roman"/>
                <a:ea typeface="標楷體"/>
                <a:cs typeface="Times New Roman"/>
              </a:rPr>
              <a:t>，高三</a:t>
            </a:r>
            <a:r>
              <a:rPr lang="en-US" altLang="zh-TW" sz="4000" b="1" dirty="0">
                <a:latin typeface="Times New Roman"/>
                <a:ea typeface="標楷體"/>
              </a:rPr>
              <a:t>40</a:t>
            </a:r>
            <a:r>
              <a:rPr lang="zh-TW" altLang="zh-TW" sz="4000" b="1" dirty="0">
                <a:latin typeface="Times New Roman"/>
                <a:ea typeface="標楷體"/>
                <a:cs typeface="Times New Roman"/>
              </a:rPr>
              <a:t>學分</a:t>
            </a:r>
            <a:r>
              <a:rPr lang="en-US" altLang="zh-TW" sz="4000" b="1" dirty="0">
                <a:latin typeface="Times New Roman"/>
                <a:ea typeface="標楷體"/>
              </a:rPr>
              <a:t>(</a:t>
            </a:r>
            <a:r>
              <a:rPr lang="zh-TW" altLang="zh-TW" sz="4000" b="1" dirty="0">
                <a:latin typeface="Times New Roman"/>
                <a:ea typeface="標楷體"/>
                <a:cs typeface="Times New Roman"/>
              </a:rPr>
              <a:t>第</a:t>
            </a:r>
            <a:r>
              <a:rPr lang="en-US" altLang="zh-TW" sz="4000" b="1" dirty="0">
                <a:latin typeface="Times New Roman"/>
                <a:ea typeface="標楷體"/>
              </a:rPr>
              <a:t>1</a:t>
            </a:r>
            <a:r>
              <a:rPr lang="zh-TW" altLang="zh-TW" sz="4000" b="1" dirty="0">
                <a:latin typeface="Times New Roman"/>
                <a:ea typeface="標楷體"/>
                <a:cs typeface="Times New Roman"/>
              </a:rPr>
              <a:t>學期</a:t>
            </a:r>
            <a:r>
              <a:rPr lang="en-US" altLang="zh-TW" sz="4000" b="1" dirty="0">
                <a:latin typeface="Times New Roman"/>
                <a:ea typeface="標楷體"/>
              </a:rPr>
              <a:t>17</a:t>
            </a:r>
            <a:r>
              <a:rPr lang="zh-TW" altLang="zh-TW" sz="4000" b="1" dirty="0">
                <a:latin typeface="Times New Roman"/>
                <a:ea typeface="標楷體"/>
                <a:cs typeface="Times New Roman"/>
              </a:rPr>
              <a:t>學分，第</a:t>
            </a:r>
            <a:r>
              <a:rPr lang="en-US" altLang="zh-TW" sz="4000" b="1" dirty="0">
                <a:latin typeface="Times New Roman"/>
                <a:ea typeface="標楷體"/>
              </a:rPr>
              <a:t>2</a:t>
            </a:r>
            <a:r>
              <a:rPr lang="zh-TW" altLang="zh-TW" sz="4000" b="1" dirty="0">
                <a:latin typeface="Times New Roman"/>
                <a:ea typeface="標楷體"/>
                <a:cs typeface="Times New Roman"/>
              </a:rPr>
              <a:t>學期</a:t>
            </a:r>
            <a:r>
              <a:rPr lang="en-US" altLang="zh-TW" sz="4000" b="1" dirty="0">
                <a:latin typeface="Times New Roman"/>
                <a:ea typeface="標楷體"/>
              </a:rPr>
              <a:t>23</a:t>
            </a:r>
            <a:r>
              <a:rPr lang="zh-TW" altLang="zh-TW" sz="4000" b="1" dirty="0">
                <a:latin typeface="Times New Roman"/>
                <a:ea typeface="標楷體"/>
                <a:cs typeface="Times New Roman"/>
              </a:rPr>
              <a:t>學分</a:t>
            </a:r>
            <a:r>
              <a:rPr lang="en-US" altLang="zh-TW" sz="4000" b="1" dirty="0">
                <a:latin typeface="Times New Roman"/>
                <a:ea typeface="標楷體"/>
              </a:rPr>
              <a:t>)</a:t>
            </a:r>
            <a:r>
              <a:rPr lang="zh-TW" altLang="zh-TW" sz="4000" b="1" dirty="0">
                <a:latin typeface="Times New Roman"/>
                <a:ea typeface="標楷體"/>
                <a:cs typeface="Times New Roman"/>
              </a:rPr>
              <a:t>，分三群選課，同學可依據自己興趣，於選課學群中自由組合選修課程修習</a:t>
            </a:r>
            <a:r>
              <a:rPr lang="zh-TW" altLang="zh-TW" sz="4000" b="1" dirty="0" smtClean="0">
                <a:latin typeface="Times New Roman"/>
                <a:ea typeface="標楷體"/>
                <a:cs typeface="Times New Roman"/>
              </a:rPr>
              <a:t>。</a:t>
            </a:r>
            <a:endParaRPr lang="en-US" altLang="zh-TW" sz="4000" b="1" kern="0" dirty="0">
              <a:solidFill>
                <a:prstClr val="black"/>
              </a:solidFill>
              <a:ea typeface="標楷體"/>
              <a:cs typeface="Times New Roman"/>
            </a:endParaRP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ED931E-DB32-4C48-8FB5-53CF85337FF5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139952" y="188640"/>
            <a:ext cx="23762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P.3-4</a:t>
            </a:r>
            <a:endParaRPr lang="zh-TW" alt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10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775F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學校課程地圖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600200"/>
            <a:ext cx="8226496" cy="5141168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DD8047"/>
              </a:buClr>
            </a:pPr>
            <a:r>
              <a:rPr lang="zh-TW" altLang="zh-TW" sz="32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彈性學習</a:t>
            </a:r>
            <a:r>
              <a:rPr lang="en-US" altLang="zh-TW" sz="32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Times New Roman"/>
              </a:rPr>
              <a:t>~</a:t>
            </a:r>
          </a:p>
          <a:p>
            <a:pPr marL="0" lvl="0" indent="0">
              <a:spcBef>
                <a:spcPts val="1800"/>
              </a:spcBef>
              <a:buClr>
                <a:srgbClr val="DD8047"/>
              </a:buClr>
              <a:buNone/>
            </a:pPr>
            <a:r>
              <a:rPr lang="en-US" altLang="zh-TW" sz="2800" dirty="0" smtClean="0">
                <a:solidFill>
                  <a:srgbClr val="000000"/>
                </a:solidFill>
                <a:ea typeface="標楷體"/>
                <a:cs typeface="Times New Roman"/>
              </a:rPr>
              <a:t>1.</a:t>
            </a:r>
            <a:r>
              <a:rPr lang="zh-TW" altLang="zh-TW" sz="2800" b="1" dirty="0" smtClean="0">
                <a:solidFill>
                  <a:srgbClr val="000000"/>
                </a:solidFill>
                <a:ea typeface="標楷體"/>
                <a:cs typeface="Times New Roman"/>
              </a:rPr>
              <a:t>學科</a:t>
            </a:r>
            <a:r>
              <a:rPr lang="zh-TW" altLang="zh-TW" sz="2800" b="1" dirty="0">
                <a:solidFill>
                  <a:srgbClr val="000000"/>
                </a:solidFill>
                <a:ea typeface="標楷體"/>
                <a:cs typeface="Times New Roman"/>
              </a:rPr>
              <a:t>充實補</a:t>
            </a:r>
            <a:r>
              <a:rPr lang="zh-TW" altLang="zh-TW" sz="2800" b="1" dirty="0" smtClean="0">
                <a:solidFill>
                  <a:srgbClr val="000000"/>
                </a:solidFill>
                <a:ea typeface="標楷體"/>
                <a:cs typeface="Times New Roman"/>
              </a:rPr>
              <a:t>強</a:t>
            </a:r>
            <a:r>
              <a:rPr lang="zh-TW" altLang="en-US" sz="2800" b="1" dirty="0">
                <a:solidFill>
                  <a:srgbClr val="000000"/>
                </a:solidFill>
                <a:ea typeface="標楷體"/>
                <a:cs typeface="Times New Roman"/>
              </a:rPr>
              <a:t>課程</a:t>
            </a:r>
            <a:endParaRPr lang="zh-TW" alt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Both"/>
            </a:pPr>
            <a:r>
              <a:rPr lang="zh-TW" altLang="zh-TW" sz="2400" b="1" kern="100" dirty="0">
                <a:latin typeface="Times New Roman"/>
                <a:ea typeface="標楷體"/>
                <a:cs typeface="Times New Roman"/>
              </a:rPr>
              <a:t>高一</a:t>
            </a:r>
            <a:r>
              <a:rPr lang="en-US" altLang="zh-TW" sz="2400" b="1" kern="100" dirty="0">
                <a:latin typeface="Times New Roman"/>
                <a:ea typeface="標楷體"/>
                <a:cs typeface="Times New Roman"/>
              </a:rPr>
              <a:t>(1)</a:t>
            </a:r>
            <a:r>
              <a:rPr lang="zh-TW" altLang="zh-TW" sz="2400" b="1" kern="100" dirty="0">
                <a:latin typeface="Times New Roman"/>
                <a:ea typeface="標楷體"/>
                <a:cs typeface="Times New Roman"/>
              </a:rPr>
              <a:t>：國、英、數充實</a:t>
            </a:r>
            <a:r>
              <a:rPr lang="en-US" altLang="zh-TW" sz="2400" b="1" kern="100" dirty="0">
                <a:latin typeface="Times New Roman"/>
                <a:ea typeface="標楷體"/>
                <a:cs typeface="Times New Roman"/>
              </a:rPr>
              <a:t>/</a:t>
            </a:r>
            <a:r>
              <a:rPr lang="zh-TW" altLang="zh-TW" sz="2400" b="1" kern="100" dirty="0">
                <a:latin typeface="Times New Roman"/>
                <a:ea typeface="標楷體"/>
                <a:cs typeface="Times New Roman"/>
              </a:rPr>
              <a:t>補強教學，分組學生自選。</a:t>
            </a:r>
            <a:endParaRPr lang="zh-TW" altLang="zh-TW" sz="2400" b="1" kern="100" dirty="0">
              <a:latin typeface="Calibri"/>
              <a:ea typeface="新細明體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Both"/>
            </a:pPr>
            <a:r>
              <a:rPr lang="zh-TW" altLang="zh-TW" sz="2400" b="1" kern="100" dirty="0">
                <a:latin typeface="Times New Roman"/>
                <a:ea typeface="標楷體"/>
                <a:cs typeface="Times New Roman"/>
              </a:rPr>
              <a:t>高二</a:t>
            </a:r>
            <a:r>
              <a:rPr lang="en-US" altLang="zh-TW" sz="2400" b="1" kern="100" dirty="0">
                <a:latin typeface="Times New Roman"/>
                <a:ea typeface="標楷體"/>
                <a:cs typeface="Times New Roman"/>
              </a:rPr>
              <a:t>(1)</a:t>
            </a:r>
            <a:r>
              <a:rPr lang="zh-TW" altLang="zh-TW" sz="2400" b="1" kern="100" dirty="0">
                <a:latin typeface="Times New Roman"/>
                <a:ea typeface="標楷體"/>
                <a:cs typeface="Times New Roman"/>
              </a:rPr>
              <a:t>：國、英、數充實</a:t>
            </a:r>
            <a:r>
              <a:rPr lang="en-US" altLang="zh-TW" sz="2400" b="1" kern="100" dirty="0">
                <a:latin typeface="Times New Roman"/>
                <a:ea typeface="標楷體"/>
                <a:cs typeface="Times New Roman"/>
              </a:rPr>
              <a:t>/</a:t>
            </a:r>
            <a:r>
              <a:rPr lang="zh-TW" altLang="zh-TW" sz="2400" b="1" kern="100" dirty="0">
                <a:latin typeface="Times New Roman"/>
                <a:ea typeface="標楷體"/>
                <a:cs typeface="Times New Roman"/>
              </a:rPr>
              <a:t>補強教學，自然</a:t>
            </a:r>
            <a:r>
              <a:rPr lang="en-US" altLang="zh-TW" sz="2400" b="1" kern="100" dirty="0">
                <a:latin typeface="Times New Roman"/>
                <a:ea typeface="標楷體"/>
                <a:cs typeface="Times New Roman"/>
              </a:rPr>
              <a:t>(</a:t>
            </a:r>
            <a:r>
              <a:rPr lang="zh-TW" altLang="zh-TW" sz="2400" b="1" kern="100" dirty="0">
                <a:latin typeface="Times New Roman"/>
                <a:ea typeface="標楷體"/>
                <a:cs typeface="Times New Roman"/>
              </a:rPr>
              <a:t>物理、化學、生物、地科</a:t>
            </a:r>
            <a:r>
              <a:rPr lang="en-US" altLang="zh-TW" sz="2400" b="1" kern="100" dirty="0">
                <a:latin typeface="Times New Roman"/>
                <a:ea typeface="標楷體"/>
                <a:cs typeface="Times New Roman"/>
              </a:rPr>
              <a:t>)</a:t>
            </a:r>
            <a:r>
              <a:rPr lang="zh-TW" altLang="zh-TW" sz="2400" b="1" kern="100" dirty="0">
                <a:latin typeface="Times New Roman"/>
                <a:ea typeface="標楷體"/>
                <a:cs typeface="Times New Roman"/>
              </a:rPr>
              <a:t>、社會</a:t>
            </a:r>
            <a:r>
              <a:rPr lang="en-US" altLang="zh-TW" sz="2400" b="1" kern="100" dirty="0">
                <a:latin typeface="Times New Roman"/>
                <a:ea typeface="標楷體"/>
                <a:cs typeface="Times New Roman"/>
              </a:rPr>
              <a:t>(</a:t>
            </a:r>
            <a:r>
              <a:rPr lang="zh-TW" altLang="zh-TW" sz="2400" b="1" kern="100" dirty="0">
                <a:latin typeface="Times New Roman"/>
                <a:ea typeface="標楷體"/>
                <a:cs typeface="Times New Roman"/>
              </a:rPr>
              <a:t>歷史、地理、公民</a:t>
            </a:r>
            <a:r>
              <a:rPr lang="en-US" altLang="zh-TW" sz="2400" b="1" kern="100" dirty="0">
                <a:latin typeface="Times New Roman"/>
                <a:ea typeface="標楷體"/>
                <a:cs typeface="Times New Roman"/>
              </a:rPr>
              <a:t>) </a:t>
            </a:r>
            <a:r>
              <a:rPr lang="zh-TW" altLang="zh-TW" sz="2400" b="1" kern="100" dirty="0">
                <a:latin typeface="Times New Roman"/>
                <a:ea typeface="標楷體"/>
                <a:cs typeface="Times New Roman"/>
              </a:rPr>
              <a:t>充實</a:t>
            </a:r>
            <a:r>
              <a:rPr lang="en-US" altLang="zh-TW" sz="2400" b="1" kern="100" dirty="0">
                <a:latin typeface="Times New Roman"/>
                <a:ea typeface="標楷體"/>
                <a:cs typeface="Times New Roman"/>
              </a:rPr>
              <a:t>/</a:t>
            </a:r>
            <a:r>
              <a:rPr lang="zh-TW" altLang="zh-TW" sz="2400" b="1" kern="100" dirty="0">
                <a:latin typeface="Times New Roman"/>
                <a:ea typeface="標楷體"/>
                <a:cs typeface="Times New Roman"/>
              </a:rPr>
              <a:t>補強教學，分群分組學生自選。</a:t>
            </a:r>
            <a:endParaRPr lang="zh-TW" altLang="zh-TW" sz="2400" b="1" kern="100" dirty="0">
              <a:latin typeface="Calibri"/>
              <a:ea typeface="新細明體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Both"/>
            </a:pPr>
            <a:r>
              <a:rPr lang="zh-TW" altLang="zh-TW" sz="2400" b="1" kern="100" dirty="0">
                <a:latin typeface="Times New Roman"/>
                <a:ea typeface="標楷體"/>
                <a:cs typeface="Times New Roman"/>
              </a:rPr>
              <a:t>高三</a:t>
            </a:r>
            <a:r>
              <a:rPr lang="en-US" altLang="zh-TW" sz="2400" b="1" kern="100" dirty="0">
                <a:latin typeface="Times New Roman"/>
                <a:ea typeface="標楷體"/>
                <a:cs typeface="Times New Roman"/>
              </a:rPr>
              <a:t>(3)</a:t>
            </a:r>
            <a:r>
              <a:rPr lang="zh-TW" altLang="zh-TW" sz="2400" b="1" kern="100" dirty="0">
                <a:latin typeface="Times New Roman"/>
                <a:ea typeface="標楷體"/>
                <a:cs typeface="Times New Roman"/>
              </a:rPr>
              <a:t>：數學甲</a:t>
            </a:r>
            <a:r>
              <a:rPr lang="en-US" altLang="zh-TW" sz="2400" b="1" kern="100" dirty="0">
                <a:latin typeface="Times New Roman"/>
                <a:ea typeface="標楷體"/>
                <a:cs typeface="Times New Roman"/>
              </a:rPr>
              <a:t>/</a:t>
            </a:r>
            <a:r>
              <a:rPr lang="zh-TW" altLang="zh-TW" sz="2400" b="1" kern="100" dirty="0">
                <a:latin typeface="Times New Roman"/>
                <a:ea typeface="標楷體"/>
                <a:cs typeface="Times New Roman"/>
              </a:rPr>
              <a:t>數學乙、</a:t>
            </a:r>
            <a:r>
              <a:rPr lang="en-US" altLang="zh-TW" sz="2400" b="1" kern="100" dirty="0">
                <a:latin typeface="Times New Roman"/>
                <a:ea typeface="標楷體"/>
                <a:cs typeface="Times New Roman"/>
              </a:rPr>
              <a:t>(</a:t>
            </a:r>
            <a:r>
              <a:rPr lang="zh-TW" altLang="zh-TW" sz="2400" b="1" kern="100" dirty="0">
                <a:latin typeface="Times New Roman"/>
                <a:ea typeface="標楷體"/>
                <a:cs typeface="Times New Roman"/>
              </a:rPr>
              <a:t>物化生</a:t>
            </a:r>
            <a:r>
              <a:rPr lang="en-US" altLang="zh-TW" sz="2400" b="1" kern="100" dirty="0">
                <a:latin typeface="Times New Roman"/>
                <a:ea typeface="標楷體"/>
                <a:cs typeface="Times New Roman"/>
              </a:rPr>
              <a:t>)</a:t>
            </a:r>
            <a:r>
              <a:rPr lang="zh-TW" altLang="zh-TW" sz="2400" b="1" kern="100" dirty="0">
                <a:latin typeface="Times New Roman"/>
                <a:ea typeface="標楷體"/>
                <a:cs typeface="Times New Roman"/>
              </a:rPr>
              <a:t>、</a:t>
            </a:r>
            <a:r>
              <a:rPr lang="en-US" altLang="zh-TW" sz="2400" b="1" kern="100" dirty="0">
                <a:latin typeface="Times New Roman"/>
                <a:ea typeface="標楷體"/>
                <a:cs typeface="Times New Roman"/>
              </a:rPr>
              <a:t>(</a:t>
            </a:r>
            <a:r>
              <a:rPr lang="zh-TW" altLang="zh-TW" sz="2400" b="1" kern="100" dirty="0">
                <a:latin typeface="Times New Roman"/>
                <a:ea typeface="標楷體"/>
                <a:cs typeface="Times New Roman"/>
              </a:rPr>
              <a:t>歷地公</a:t>
            </a:r>
            <a:r>
              <a:rPr lang="en-US" altLang="zh-TW" sz="2400" b="1" kern="100" dirty="0">
                <a:latin typeface="Times New Roman"/>
                <a:ea typeface="標楷體"/>
                <a:cs typeface="Times New Roman"/>
              </a:rPr>
              <a:t>)</a:t>
            </a:r>
            <a:r>
              <a:rPr lang="zh-TW" altLang="zh-TW" sz="2400" b="1" kern="100" dirty="0">
                <a:latin typeface="Times New Roman"/>
                <a:ea typeface="標楷體"/>
                <a:cs typeface="Times New Roman"/>
              </a:rPr>
              <a:t>，每科</a:t>
            </a:r>
            <a:r>
              <a:rPr lang="en-US" altLang="zh-TW" sz="2400" b="1" kern="100" dirty="0">
                <a:latin typeface="Times New Roman"/>
                <a:ea typeface="標楷體"/>
                <a:cs typeface="Times New Roman"/>
              </a:rPr>
              <a:t>1</a:t>
            </a:r>
            <a:r>
              <a:rPr lang="zh-TW" altLang="zh-TW" sz="2400" b="1" kern="100" dirty="0">
                <a:latin typeface="Times New Roman"/>
                <a:ea typeface="標楷體"/>
                <a:cs typeface="Times New Roman"/>
              </a:rPr>
              <a:t>節，每位同學至多可選</a:t>
            </a:r>
            <a:r>
              <a:rPr lang="en-US" altLang="zh-TW" sz="2400" b="1" kern="100" dirty="0">
                <a:latin typeface="Times New Roman"/>
                <a:ea typeface="標楷體"/>
                <a:cs typeface="Times New Roman"/>
              </a:rPr>
              <a:t>3</a:t>
            </a:r>
            <a:r>
              <a:rPr lang="zh-TW" altLang="zh-TW" sz="2400" b="1" kern="100" dirty="0">
                <a:latin typeface="Times New Roman"/>
                <a:ea typeface="標楷體"/>
                <a:cs typeface="Times New Roman"/>
              </a:rPr>
              <a:t>節</a:t>
            </a:r>
            <a:r>
              <a:rPr lang="zh-TW" altLang="zh-TW" sz="2400" b="1" kern="100" dirty="0" smtClean="0">
                <a:latin typeface="Times New Roman"/>
                <a:ea typeface="標楷體"/>
                <a:cs typeface="Times New Roman"/>
              </a:rPr>
              <a:t>。</a:t>
            </a:r>
            <a:endParaRPr lang="en-US" altLang="zh-TW" sz="2400" b="1" kern="100" dirty="0" smtClean="0">
              <a:latin typeface="Times New Roman"/>
              <a:ea typeface="標楷體"/>
              <a:cs typeface="Times New Roman"/>
            </a:endParaRPr>
          </a:p>
          <a:p>
            <a:pPr marL="0" lv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TW" sz="2800" b="1" dirty="0" smtClean="0">
                <a:solidFill>
                  <a:srgbClr val="000000"/>
                </a:solidFill>
                <a:ea typeface="標楷體"/>
                <a:cs typeface="Times New Roman"/>
              </a:rPr>
              <a:t>2.</a:t>
            </a:r>
            <a:r>
              <a:rPr lang="zh-TW" altLang="zh-TW" sz="2800" b="1" dirty="0" smtClean="0">
                <a:solidFill>
                  <a:srgbClr val="000000"/>
                </a:solidFill>
                <a:ea typeface="標楷體"/>
                <a:cs typeface="Times New Roman"/>
              </a:rPr>
              <a:t>自主學習</a:t>
            </a:r>
            <a:r>
              <a:rPr lang="zh-TW" altLang="en-US" sz="2800" b="1" dirty="0" smtClean="0">
                <a:solidFill>
                  <a:srgbClr val="000000"/>
                </a:solidFill>
                <a:ea typeface="標楷體"/>
                <a:cs typeface="Times New Roman"/>
              </a:rPr>
              <a:t>課程</a:t>
            </a:r>
            <a:endParaRPr lang="zh-TW" altLang="zh-TW" sz="2800" b="1" kern="100" dirty="0">
              <a:latin typeface="Calibri"/>
              <a:ea typeface="新細明體"/>
              <a:cs typeface="Times New Roman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高一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：學生自行規劃課程，前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週由導師授課指導，如果微課程的課程內容有符合你的計劃目標，可納入自主學習計畫，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於學校開放期限內選課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ED931E-DB32-4C48-8FB5-53CF85337FF5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139952" y="188640"/>
            <a:ext cx="23762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P.3-4</a:t>
            </a:r>
            <a:endParaRPr lang="zh-TW" alt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8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高中選課生涯地圖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37112"/>
          </a:xfrm>
        </p:spPr>
        <p:txBody>
          <a:bodyPr/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來個小小心理測驗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000" dirty="0" smtClean="0">
                <a:latin typeface="標楷體"/>
                <a:ea typeface="標楷體"/>
              </a:rPr>
              <a:t>~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我喜歡做甚麼？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計分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分數最高的類型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圈起來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了解人格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特質</a:t>
            </a:r>
            <a:r>
              <a:rPr lang="zh-TW" altLang="en-US" sz="4000" dirty="0" smtClean="0">
                <a:latin typeface="標楷體"/>
                <a:ea typeface="標楷體"/>
              </a:rPr>
              <a:t>、能力、職業</a:t>
            </a:r>
            <a:endParaRPr lang="en-US" altLang="zh-TW" sz="4000" dirty="0" smtClean="0">
              <a:latin typeface="標楷體"/>
              <a:ea typeface="標楷體"/>
            </a:endParaRPr>
          </a:p>
          <a:p>
            <a:r>
              <a:rPr lang="zh-TW" altLang="en-US" sz="4000" dirty="0">
                <a:latin typeface="標楷體"/>
                <a:ea typeface="標楷體"/>
              </a:rPr>
              <a:t>了解與大學</a:t>
            </a:r>
            <a:r>
              <a:rPr lang="en-US" altLang="zh-TW" sz="4000" dirty="0">
                <a:latin typeface="標楷體"/>
                <a:ea typeface="標楷體"/>
              </a:rPr>
              <a:t>18</a:t>
            </a:r>
            <a:r>
              <a:rPr lang="zh-TW" altLang="en-US" sz="4000" dirty="0">
                <a:latin typeface="標楷體"/>
                <a:ea typeface="標楷體"/>
              </a:rPr>
              <a:t>學群相關性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ED931E-DB32-4C48-8FB5-53CF85337FF5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220072" y="188640"/>
            <a:ext cx="23762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P.5-11</a:t>
            </a:r>
            <a:endParaRPr lang="zh-TW" alt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92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892480" cy="990600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生涯金三角：規劃未來的各種考慮</a:t>
            </a:r>
            <a:endParaRPr lang="zh-TW" altLang="en-US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ED931E-DB32-4C48-8FB5-53CF85337FF5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3139" r="45437" b="12751"/>
          <a:stretch/>
        </p:blipFill>
        <p:spPr bwMode="auto">
          <a:xfrm>
            <a:off x="827584" y="1291701"/>
            <a:ext cx="7235301" cy="55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形圖說文字 5"/>
          <p:cNvSpPr/>
          <p:nvPr/>
        </p:nvSpPr>
        <p:spPr>
          <a:xfrm>
            <a:off x="5436095" y="1484784"/>
            <a:ext cx="3024337" cy="1512168"/>
          </a:xfrm>
          <a:prstGeom prst="wedgeEllipseCallout">
            <a:avLst>
              <a:gd name="adj1" fmla="val -34426"/>
              <a:gd name="adj2" fmla="val 51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興趣只是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其中一個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7056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814</TotalTime>
  <Words>1112</Words>
  <Application>Microsoft Office PowerPoint</Application>
  <PresentationFormat>如螢幕大小 (4:3)</PresentationFormat>
  <Paragraphs>149</Paragraphs>
  <Slides>22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中庸</vt:lpstr>
      <vt:lpstr>選課輔導篇</vt:lpstr>
      <vt:lpstr>學校願景</vt:lpstr>
      <vt:lpstr>學生圖像</vt:lpstr>
      <vt:lpstr>學校課程地圖</vt:lpstr>
      <vt:lpstr>學校課程地圖</vt:lpstr>
      <vt:lpstr>學校課程地圖</vt:lpstr>
      <vt:lpstr>學校課程地圖</vt:lpstr>
      <vt:lpstr>高中選課生涯地圖</vt:lpstr>
      <vt:lpstr>生涯金三角：規劃未來的各種考慮</vt:lpstr>
      <vt:lpstr>PowerPoint 簡報</vt:lpstr>
      <vt:lpstr>六類型~學群對應~考科對應</vt:lpstr>
      <vt:lpstr>  學生學習地圖(學群選課建議) </vt:lpstr>
      <vt:lpstr>學生學習地圖統整</vt:lpstr>
      <vt:lpstr>六類型~學群對應~考科對應</vt:lpstr>
      <vt:lpstr>課程輔導諮詢</vt:lpstr>
      <vt:lpstr>找『課程諮詢教師』談談</vt:lpstr>
      <vt:lpstr>找『輔導教師』談談</vt:lpstr>
      <vt:lpstr>選課系統</vt:lpstr>
      <vt:lpstr>選課系統</vt:lpstr>
      <vt:lpstr>高中三年可以做些什麼？</vt:lpstr>
      <vt:lpstr>資源網站</vt:lpstr>
      <vt:lpstr>最後叮嚀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選課輔導</dc:title>
  <dc:creator>admin</dc:creator>
  <cp:lastModifiedBy>admin</cp:lastModifiedBy>
  <cp:revision>141</cp:revision>
  <cp:lastPrinted>2019-08-19T02:13:08Z</cp:lastPrinted>
  <dcterms:created xsi:type="dcterms:W3CDTF">2019-07-09T00:57:38Z</dcterms:created>
  <dcterms:modified xsi:type="dcterms:W3CDTF">2019-08-19T04:17:27Z</dcterms:modified>
</cp:coreProperties>
</file>